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82" r:id="rId2"/>
    <p:sldId id="383" r:id="rId3"/>
    <p:sldId id="278" r:id="rId4"/>
    <p:sldId id="300" r:id="rId5"/>
    <p:sldId id="323" r:id="rId6"/>
    <p:sldId id="302" r:id="rId7"/>
    <p:sldId id="303" r:id="rId8"/>
    <p:sldId id="304" r:id="rId9"/>
    <p:sldId id="324" r:id="rId10"/>
    <p:sldId id="306" r:id="rId11"/>
    <p:sldId id="307" r:id="rId12"/>
    <p:sldId id="308" r:id="rId13"/>
    <p:sldId id="325" r:id="rId14"/>
    <p:sldId id="309" r:id="rId15"/>
    <p:sldId id="326" r:id="rId16"/>
    <p:sldId id="327" r:id="rId17"/>
    <p:sldId id="328" r:id="rId18"/>
    <p:sldId id="329" r:id="rId19"/>
    <p:sldId id="330" r:id="rId20"/>
    <p:sldId id="315" r:id="rId21"/>
    <p:sldId id="331" r:id="rId22"/>
    <p:sldId id="332" r:id="rId23"/>
    <p:sldId id="333" r:id="rId24"/>
    <p:sldId id="334" r:id="rId25"/>
    <p:sldId id="335" r:id="rId26"/>
    <p:sldId id="337" r:id="rId27"/>
    <p:sldId id="338" r:id="rId28"/>
    <p:sldId id="340" r:id="rId29"/>
    <p:sldId id="342" r:id="rId30"/>
    <p:sldId id="336" r:id="rId31"/>
    <p:sldId id="344" r:id="rId32"/>
    <p:sldId id="351" r:id="rId33"/>
    <p:sldId id="352" r:id="rId34"/>
    <p:sldId id="353" r:id="rId35"/>
    <p:sldId id="354" r:id="rId36"/>
    <p:sldId id="356" r:id="rId37"/>
    <p:sldId id="357" r:id="rId38"/>
    <p:sldId id="359" r:id="rId39"/>
    <p:sldId id="377" r:id="rId40"/>
    <p:sldId id="361" r:id="rId41"/>
    <p:sldId id="378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80" r:id="rId52"/>
    <p:sldId id="376" r:id="rId53"/>
    <p:sldId id="381" r:id="rId54"/>
    <p:sldId id="375" r:id="rId55"/>
    <p:sldId id="372" r:id="rId56"/>
    <p:sldId id="373" r:id="rId57"/>
    <p:sldId id="320" r:id="rId58"/>
    <p:sldId id="321" r:id="rId59"/>
    <p:sldId id="322" r:id="rId60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0" autoAdjust="0"/>
    <p:restoredTop sz="59729" autoAdjust="0"/>
  </p:normalViewPr>
  <p:slideViewPr>
    <p:cSldViewPr snapToGrid="0">
      <p:cViewPr varScale="1">
        <p:scale>
          <a:sx n="72" d="100"/>
          <a:sy n="72" d="100"/>
        </p:scale>
        <p:origin x="2142" y="5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2020/3/30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456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赤 </a:t>
            </a:r>
            <a:r>
              <a:rPr kumimoji="1" lang="en-US" altLang="ja-JP" dirty="0" smtClean="0"/>
              <a:t>(6-2,</a:t>
            </a:r>
            <a:r>
              <a:rPr kumimoji="1" lang="en-US" altLang="ja-JP" baseline="0" dirty="0" smtClean="0"/>
              <a:t> 2-2</a:t>
            </a:r>
            <a:r>
              <a:rPr kumimoji="1" lang="en-US" altLang="ja-JP" dirty="0" smtClean="0"/>
              <a:t>) = (4,0)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(4,0)  ( 1/3, 0   ) (4 )  = (4/3,0)(4,0) = 16/3</a:t>
            </a:r>
          </a:p>
          <a:p>
            <a:r>
              <a:rPr kumimoji="1" lang="en-US" altLang="ja-JP" dirty="0" smtClean="0"/>
              <a:t>         ( 0    ,1/3)  (0)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青</a:t>
            </a:r>
            <a:r>
              <a:rPr kumimoji="1" lang="en-US" altLang="ja-JP" dirty="0" smtClean="0"/>
              <a:t>: (-4,0) (10/3</a:t>
            </a:r>
            <a:r>
              <a:rPr kumimoji="1" lang="en-US" altLang="ja-JP" baseline="0" dirty="0" smtClean="0"/>
              <a:t>   0  ) -4  = 160/3</a:t>
            </a:r>
          </a:p>
          <a:p>
            <a:r>
              <a:rPr kumimoji="1" lang="en-US" altLang="ja-JP" baseline="0" dirty="0" smtClean="0"/>
              <a:t>               (  0  10/3 )  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026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2110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すべての事象の生起確率が等しい時（</a:t>
            </a:r>
            <a:r>
              <a:rPr kumimoji="1" lang="en-US" altLang="ja-JP" dirty="0" smtClean="0"/>
              <a:t>N</a:t>
            </a:r>
            <a:r>
              <a:rPr kumimoji="1" lang="ja-JP" altLang="en-US" dirty="0" smtClean="0"/>
              <a:t>個の事象が考えられそれぞれの生起確率が</a:t>
            </a:r>
            <a:r>
              <a:rPr kumimoji="1" lang="en-US" altLang="ja-JP" dirty="0" smtClean="0"/>
              <a:t>1/N</a:t>
            </a:r>
            <a:r>
              <a:rPr kumimoji="1" lang="ja-JP" altLang="en-US" dirty="0" smtClean="0"/>
              <a:t>のとき）、エントロピーは最大となる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どの事象が起こるか最も予測しにくい状態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err="1" smtClean="0"/>
              <a:t>なので</a:t>
            </a:r>
            <a:r>
              <a:rPr kumimoji="1" lang="ja-JP" altLang="en-US" dirty="0" smtClean="0"/>
              <a:t>エントロピー（平均情報量）がなるべく下がるような分割をしたい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0.1 0.5 0.3</a:t>
            </a:r>
            <a:r>
              <a:rPr kumimoji="1" lang="en-US" altLang="ja-JP" baseline="0" dirty="0" smtClean="0"/>
              <a:t> 0.1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510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http://www.dsi.unive.it/~srotabul/files/publications/iccv11.pdf</a:t>
            </a:r>
          </a:p>
          <a:p>
            <a:r>
              <a:rPr kumimoji="1" lang="en-US" altLang="ja-JP" dirty="0" smtClean="0"/>
              <a:t>[Q]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F2050-B501-44A3-AE42-34068B002CDA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265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699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083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89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86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4560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602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810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45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B9111D-8B46-448A-B671-6F3D5C7A8DE1}" type="datetime1">
              <a:rPr kumimoji="1" lang="ja-JP" altLang="en-US" smtClean="0"/>
              <a:t>2020/3/30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B3AC0A-9AF4-49B2-8076-664D140C9F4E}" type="datetime1">
              <a:rPr kumimoji="1" lang="ja-JP" altLang="en-US" smtClean="0"/>
              <a:t>2020/3/30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15963-2359-48D6-9A11-180002C94B54}" type="datetime1">
              <a:rPr kumimoji="1" lang="ja-JP" altLang="en-US" smtClean="0"/>
              <a:t>2020/3/30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F5880-9102-4866-BE77-05071F07E369}" type="datetime1">
              <a:rPr kumimoji="1" lang="ja-JP" altLang="en-US" smtClean="0"/>
              <a:t>2020/3/30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18608" y="6567778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CE154E-0863-42B9-BBBF-A67CA1FE49AB}" type="datetime1">
              <a:rPr kumimoji="1" lang="ja-JP" altLang="en-US" smtClean="0"/>
              <a:t>2020/3/30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78B4C51A-C1A4-4607-B9BB-474F06682D7E}" type="datetime1">
              <a:rPr lang="ja-JP" altLang="en-US" smtClean="0"/>
              <a:t>2020/3/30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A4E1D333-6093-4DF7-802B-CFCAD9F33608}" type="datetime1">
              <a:rPr lang="ja-JP" altLang="en-US" smtClean="0"/>
              <a:t>2020/3/30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77072A-F8AC-4ED4-9B8C-ED34B5D7D627}" type="datetime1">
              <a:rPr kumimoji="1" lang="ja-JP" altLang="en-US" smtClean="0"/>
              <a:t>2020/3/30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9C3C1C-6247-431F-8BEA-497BD7FB908A}" type="datetime1">
              <a:rPr kumimoji="1" lang="ja-JP" altLang="en-US" smtClean="0"/>
              <a:t>2020/3/30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F87B1F-A259-4C4D-820F-8DA040C02F12}" type="datetime1">
              <a:rPr kumimoji="1" lang="ja-JP" altLang="en-US" smtClean="0"/>
              <a:t>2020/3/30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38B39D-4905-43FF-8853-2F0A3BC3B1AD}" type="datetime1">
              <a:rPr kumimoji="1" lang="ja-JP" altLang="en-US" smtClean="0"/>
              <a:t>2020/3/30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.wdp"/><Relationship Id="rId18" Type="http://schemas.microsoft.com/office/2007/relationships/hdphoto" Target="../media/hdphoto2.wdp"/><Relationship Id="rId26" Type="http://schemas.openxmlformats.org/officeDocument/2006/relationships/image" Target="../media/image43.png"/><Relationship Id="rId3" Type="http://schemas.openxmlformats.org/officeDocument/2006/relationships/image" Target="../media/image22.jpeg"/><Relationship Id="rId21" Type="http://schemas.openxmlformats.org/officeDocument/2006/relationships/image" Target="../media/image38.pn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openxmlformats.org/officeDocument/2006/relationships/image" Target="../media/image35.jpeg"/><Relationship Id="rId25" Type="http://schemas.openxmlformats.org/officeDocument/2006/relationships/image" Target="../media/image42.png"/><Relationship Id="rId2" Type="http://schemas.openxmlformats.org/officeDocument/2006/relationships/image" Target="../media/image21.png"/><Relationship Id="rId16" Type="http://schemas.openxmlformats.org/officeDocument/2006/relationships/image" Target="../media/image34.jpeg"/><Relationship Id="rId20" Type="http://schemas.openxmlformats.org/officeDocument/2006/relationships/image" Target="../media/image37.png"/><Relationship Id="rId29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1.jpeg"/><Relationship Id="rId5" Type="http://schemas.openxmlformats.org/officeDocument/2006/relationships/image" Target="../media/image24.png"/><Relationship Id="rId15" Type="http://schemas.openxmlformats.org/officeDocument/2006/relationships/image" Target="../media/image33.jpe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9.png"/><Relationship Id="rId19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jpeg"/><Relationship Id="rId22" Type="http://schemas.openxmlformats.org/officeDocument/2006/relationships/image" Target="../media/image39.jpe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26" Type="http://schemas.openxmlformats.org/officeDocument/2006/relationships/image" Target="../media/image70.png"/><Relationship Id="rId3" Type="http://schemas.openxmlformats.org/officeDocument/2006/relationships/image" Target="../media/image49.png"/><Relationship Id="rId21" Type="http://schemas.microsoft.com/office/2007/relationships/hdphoto" Target="../media/hdphoto4.wdp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5" Type="http://schemas.openxmlformats.org/officeDocument/2006/relationships/image" Target="../media/image69.png"/><Relationship Id="rId2" Type="http://schemas.openxmlformats.org/officeDocument/2006/relationships/image" Target="../media/image48.png"/><Relationship Id="rId16" Type="http://schemas.openxmlformats.org/officeDocument/2006/relationships/image" Target="../media/image61.jpeg"/><Relationship Id="rId20" Type="http://schemas.openxmlformats.org/officeDocument/2006/relationships/image" Target="../media/image65.jpe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microsoft.com/office/2007/relationships/hdphoto" Target="../media/hdphoto3.wdp"/><Relationship Id="rId23" Type="http://schemas.openxmlformats.org/officeDocument/2006/relationships/image" Target="../media/image67.png"/><Relationship Id="rId28" Type="http://schemas.openxmlformats.org/officeDocument/2006/relationships/image" Target="../media/image72.jpeg"/><Relationship Id="rId10" Type="http://schemas.openxmlformats.org/officeDocument/2006/relationships/image" Target="../media/image56.png"/><Relationship Id="rId19" Type="http://schemas.openxmlformats.org/officeDocument/2006/relationships/image" Target="../media/image64.png"/><Relationship Id="rId31" Type="http://schemas.openxmlformats.org/officeDocument/2006/relationships/image" Target="../media/image7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jpeg"/><Relationship Id="rId22" Type="http://schemas.openxmlformats.org/officeDocument/2006/relationships/image" Target="../media/image66.jpeg"/><Relationship Id="rId27" Type="http://schemas.openxmlformats.org/officeDocument/2006/relationships/image" Target="../media/image71.png"/><Relationship Id="rId30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jpeg"/><Relationship Id="rId18" Type="http://schemas.openxmlformats.org/officeDocument/2006/relationships/image" Target="../media/image90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7.jpe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05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108.png"/><Relationship Id="rId15" Type="http://schemas.openxmlformats.org/officeDocument/2006/relationships/image" Target="../media/image115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01.png"/><Relationship Id="rId14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6.jpeg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70.png"/><Relationship Id="rId5" Type="http://schemas.openxmlformats.org/officeDocument/2006/relationships/image" Target="../media/image65.jpeg"/><Relationship Id="rId15" Type="http://schemas.openxmlformats.org/officeDocument/2006/relationships/image" Target="../media/image75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6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36.png"/><Relationship Id="rId4" Type="http://schemas.openxmlformats.org/officeDocument/2006/relationships/image" Target="../media/image13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7" Type="http://schemas.openxmlformats.org/officeDocument/2006/relationships/image" Target="../media/image27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image" Target="../media/image2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7" Type="http://schemas.openxmlformats.org/officeDocument/2006/relationships/image" Target="../media/image3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00.png"/><Relationship Id="rId5" Type="http://schemas.openxmlformats.org/officeDocument/2006/relationships/image" Target="../media/image260.png"/><Relationship Id="rId10" Type="http://schemas.openxmlformats.org/officeDocument/2006/relationships/image" Target="../media/image330.png"/><Relationship Id="rId4" Type="http://schemas.openxmlformats.org/officeDocument/2006/relationships/image" Target="../media/image230.png"/><Relationship Id="rId9" Type="http://schemas.openxmlformats.org/officeDocument/2006/relationships/image" Target="../media/image3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00.png"/><Relationship Id="rId5" Type="http://schemas.openxmlformats.org/officeDocument/2006/relationships/image" Target="../media/image410.png"/><Relationship Id="rId10" Type="http://schemas.openxmlformats.org/officeDocument/2006/relationships/image" Target="../media/image900.png"/><Relationship Id="rId4" Type="http://schemas.openxmlformats.org/officeDocument/2006/relationships/image" Target="../media/image310.png"/><Relationship Id="rId9" Type="http://schemas.openxmlformats.org/officeDocument/2006/relationships/image" Target="../media/image8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7" Type="http://schemas.openxmlformats.org/officeDocument/2006/relationships/image" Target="../media/image99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3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ディジタルメディア処理</a:t>
            </a:r>
            <a:r>
              <a:rPr lang="en-US" altLang="ja-JP" sz="5400" dirty="0" smtClean="0"/>
              <a:t>2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2280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角丸四角形 76"/>
          <p:cNvSpPr/>
          <p:nvPr/>
        </p:nvSpPr>
        <p:spPr>
          <a:xfrm>
            <a:off x="1097023" y="2943631"/>
            <a:ext cx="2964180" cy="1226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73303" y="399374"/>
            <a:ext cx="10685123" cy="1181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764495" y="1790583"/>
            <a:ext cx="11330997" cy="837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リンゴ・バナナ・みかんの</a:t>
            </a:r>
            <a:r>
              <a:rPr lang="en-US" altLang="ja-JP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に分類せよ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6" name="グループ化 65"/>
          <p:cNvGrpSpPr/>
          <p:nvPr/>
        </p:nvGrpSpPr>
        <p:grpSpPr>
          <a:xfrm>
            <a:off x="1178359" y="4423819"/>
            <a:ext cx="2983174" cy="1862899"/>
            <a:chOff x="210876" y="3187699"/>
            <a:chExt cx="3254138" cy="2032108"/>
          </a:xfrm>
        </p:grpSpPr>
        <p:pic>
          <p:nvPicPr>
            <p:cNvPr id="13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3962" y="4629638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159171" y="3919296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856" y="3187699"/>
              <a:ext cx="680110" cy="609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482" y="3250680"/>
              <a:ext cx="666932" cy="59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30931" y="3938994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094233" y="4566265"/>
              <a:ext cx="671960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528" y="4514054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3670" y="3846625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76" y="4558404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55" y="3265549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002153" y="3234829"/>
              <a:ext cx="558242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1933698" y="3912305"/>
              <a:ext cx="713600" cy="598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右矢印 28"/>
          <p:cNvSpPr/>
          <p:nvPr/>
        </p:nvSpPr>
        <p:spPr>
          <a:xfrm>
            <a:off x="4572000" y="4042640"/>
            <a:ext cx="988922" cy="960874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2" name="グループ化 51"/>
          <p:cNvGrpSpPr/>
          <p:nvPr/>
        </p:nvGrpSpPr>
        <p:grpSpPr>
          <a:xfrm>
            <a:off x="5930355" y="4412164"/>
            <a:ext cx="1040274" cy="996629"/>
            <a:chOff x="4747970" y="4566069"/>
            <a:chExt cx="1040274" cy="996629"/>
          </a:xfrm>
        </p:grpSpPr>
        <p:pic>
          <p:nvPicPr>
            <p:cNvPr id="4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970" y="4566069"/>
              <a:ext cx="444546" cy="398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809" y="5107798"/>
              <a:ext cx="510435" cy="45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4793033" y="5121021"/>
              <a:ext cx="388566" cy="40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5983" y="4574971"/>
              <a:ext cx="416922" cy="354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正方形/長方形 54"/>
          <p:cNvSpPr/>
          <p:nvPr/>
        </p:nvSpPr>
        <p:spPr>
          <a:xfrm>
            <a:off x="7151943" y="3202549"/>
            <a:ext cx="2222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</a:p>
        </p:txBody>
      </p:sp>
      <p:grpSp>
        <p:nvGrpSpPr>
          <p:cNvPr id="61" name="グループ化 60"/>
          <p:cNvGrpSpPr/>
          <p:nvPr/>
        </p:nvGrpSpPr>
        <p:grpSpPr>
          <a:xfrm>
            <a:off x="5802534" y="3989470"/>
            <a:ext cx="1356993" cy="2066436"/>
            <a:chOff x="4556648" y="4108051"/>
            <a:chExt cx="1356993" cy="2066436"/>
          </a:xfrm>
        </p:grpSpPr>
        <p:sp>
          <p:nvSpPr>
            <p:cNvPr id="33" name="フリーフォーム 32"/>
            <p:cNvSpPr/>
            <p:nvPr/>
          </p:nvSpPr>
          <p:spPr>
            <a:xfrm>
              <a:off x="4575177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036478" y="57680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56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6648" y="571958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グループ化 64"/>
          <p:cNvGrpSpPr/>
          <p:nvPr/>
        </p:nvGrpSpPr>
        <p:grpSpPr>
          <a:xfrm>
            <a:off x="7839937" y="4346921"/>
            <a:ext cx="976416" cy="1032465"/>
            <a:chOff x="6229248" y="4465501"/>
            <a:chExt cx="976416" cy="1032465"/>
          </a:xfrm>
        </p:grpSpPr>
        <p:pic>
          <p:nvPicPr>
            <p:cNvPr id="43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624" y="5049074"/>
              <a:ext cx="470040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019" y="4465501"/>
              <a:ext cx="462837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4" descr="C:\Users\takashi\Desktop\banana4.bmp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9248" y="5094524"/>
              <a:ext cx="380274" cy="370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グループ化 61"/>
          <p:cNvGrpSpPr/>
          <p:nvPr/>
        </p:nvGrpSpPr>
        <p:grpSpPr>
          <a:xfrm>
            <a:off x="7652831" y="3989470"/>
            <a:ext cx="1289138" cy="2072520"/>
            <a:chOff x="6023091" y="4108051"/>
            <a:chExt cx="1289138" cy="2072520"/>
          </a:xfrm>
        </p:grpSpPr>
        <p:sp>
          <p:nvSpPr>
            <p:cNvPr id="34" name="フリーフォーム 33"/>
            <p:cNvSpPr/>
            <p:nvPr/>
          </p:nvSpPr>
          <p:spPr>
            <a:xfrm>
              <a:off x="6037264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435066" y="57714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58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091" y="57316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グループ化 63"/>
          <p:cNvGrpSpPr/>
          <p:nvPr/>
        </p:nvGrpSpPr>
        <p:grpSpPr>
          <a:xfrm>
            <a:off x="9520323" y="3989471"/>
            <a:ext cx="1288706" cy="2084953"/>
            <a:chOff x="7491961" y="4108051"/>
            <a:chExt cx="1288706" cy="2084953"/>
          </a:xfrm>
        </p:grpSpPr>
        <p:sp>
          <p:nvSpPr>
            <p:cNvPr id="35" name="フリーフォーム 34"/>
            <p:cNvSpPr/>
            <p:nvPr/>
          </p:nvSpPr>
          <p:spPr>
            <a:xfrm>
              <a:off x="7499351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63" name="グループ化 62"/>
            <p:cNvGrpSpPr/>
            <p:nvPr/>
          </p:nvGrpSpPr>
          <p:grpSpPr>
            <a:xfrm>
              <a:off x="7491961" y="5765225"/>
              <a:ext cx="1288706" cy="427779"/>
              <a:chOff x="7491961" y="5765225"/>
              <a:chExt cx="1288706" cy="427779"/>
            </a:xfrm>
          </p:grpSpPr>
          <p:sp>
            <p:nvSpPr>
              <p:cNvPr id="38" name="正方形/長方形 37"/>
              <p:cNvSpPr/>
              <p:nvPr/>
            </p:nvSpPr>
            <p:spPr>
              <a:xfrm>
                <a:off x="7903504" y="5794448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みかん</a:t>
                </a:r>
              </a:p>
            </p:txBody>
          </p:sp>
          <p:pic>
            <p:nvPicPr>
              <p:cNvPr id="59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7491961" y="5765225"/>
                <a:ext cx="438681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8" name="グループ化 77"/>
          <p:cNvGrpSpPr/>
          <p:nvPr/>
        </p:nvGrpSpPr>
        <p:grpSpPr>
          <a:xfrm>
            <a:off x="9673762" y="4059720"/>
            <a:ext cx="1022686" cy="1354017"/>
            <a:chOff x="7677150" y="3987800"/>
            <a:chExt cx="1022686" cy="1354017"/>
          </a:xfrm>
        </p:grpSpPr>
        <p:grpSp>
          <p:nvGrpSpPr>
            <p:cNvPr id="54" name="グループ化 53"/>
            <p:cNvGrpSpPr/>
            <p:nvPr/>
          </p:nvGrpSpPr>
          <p:grpSpPr>
            <a:xfrm>
              <a:off x="7677150" y="4402183"/>
              <a:ext cx="1022686" cy="939634"/>
              <a:chOff x="7645400" y="4608958"/>
              <a:chExt cx="1022686" cy="939634"/>
            </a:xfrm>
          </p:grpSpPr>
          <p:pic>
            <p:nvPicPr>
              <p:cNvPr id="46" name="Picture 12" descr="C:\Users\takashi\Desktop\mikan3.bmp"/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0" r="1274"/>
              <a:stretch/>
            </p:blipFill>
            <p:spPr bwMode="auto">
              <a:xfrm>
                <a:off x="7670889" y="4608958"/>
                <a:ext cx="375168" cy="364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3" descr="C:\Users\takashi\Desktop\mikantest.bmp"/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9" r="5063"/>
              <a:stretch/>
            </p:blipFill>
            <p:spPr bwMode="auto">
              <a:xfrm>
                <a:off x="8228251" y="5120813"/>
                <a:ext cx="439835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16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5400" y="5112105"/>
                <a:ext cx="427589" cy="426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19" descr="C:\Users\takashi\Desktop\SamplePhoto\DSC_5211.JPG"/>
              <p:cNvPicPr>
                <a:picLocks noChangeAspect="1" noChangeArrowheads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11" t="11446" r="10175" b="4043"/>
              <a:stretch/>
            </p:blipFill>
            <p:spPr bwMode="auto">
              <a:xfrm>
                <a:off x="8153456" y="4622493"/>
                <a:ext cx="467090" cy="391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0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8093951" y="3987800"/>
              <a:ext cx="361398" cy="35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グループ化 75"/>
          <p:cNvGrpSpPr/>
          <p:nvPr/>
        </p:nvGrpSpPr>
        <p:grpSpPr>
          <a:xfrm>
            <a:off x="1165261" y="3409891"/>
            <a:ext cx="877163" cy="764981"/>
            <a:chOff x="197778" y="5769779"/>
            <a:chExt cx="877163" cy="764981"/>
          </a:xfrm>
        </p:grpSpPr>
        <p:sp>
          <p:nvSpPr>
            <p:cNvPr id="67" name="正方形/長方形 66"/>
            <p:cNvSpPr/>
            <p:nvPr/>
          </p:nvSpPr>
          <p:spPr>
            <a:xfrm>
              <a:off x="197778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68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848" y="576977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正方形/長方形 68"/>
          <p:cNvSpPr/>
          <p:nvPr/>
        </p:nvSpPr>
        <p:spPr>
          <a:xfrm>
            <a:off x="1832711" y="294451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</a:p>
        </p:txBody>
      </p:sp>
      <p:grpSp>
        <p:nvGrpSpPr>
          <p:cNvPr id="75" name="グループ化 74"/>
          <p:cNvGrpSpPr/>
          <p:nvPr/>
        </p:nvGrpSpPr>
        <p:grpSpPr>
          <a:xfrm>
            <a:off x="2076840" y="3409891"/>
            <a:ext cx="877163" cy="764981"/>
            <a:chOff x="1037566" y="5769779"/>
            <a:chExt cx="877163" cy="764981"/>
          </a:xfrm>
        </p:grpSpPr>
        <p:sp>
          <p:nvSpPr>
            <p:cNvPr id="70" name="正方形/長方形 69"/>
            <p:cNvSpPr/>
            <p:nvPr/>
          </p:nvSpPr>
          <p:spPr>
            <a:xfrm>
              <a:off x="1037566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7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026" y="57697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グループ化 73"/>
          <p:cNvGrpSpPr/>
          <p:nvPr/>
        </p:nvGrpSpPr>
        <p:grpSpPr>
          <a:xfrm>
            <a:off x="3079788" y="3409891"/>
            <a:ext cx="877163" cy="764981"/>
            <a:chOff x="2112304" y="5769779"/>
            <a:chExt cx="877163" cy="764981"/>
          </a:xfrm>
        </p:grpSpPr>
        <p:sp>
          <p:nvSpPr>
            <p:cNvPr id="72" name="正方形/長方形 71"/>
            <p:cNvSpPr/>
            <p:nvPr/>
          </p:nvSpPr>
          <p:spPr>
            <a:xfrm>
              <a:off x="2112304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みかん</a:t>
              </a:r>
            </a:p>
          </p:txBody>
        </p:sp>
        <p:pic>
          <p:nvPicPr>
            <p:cNvPr id="73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326736" y="5769779"/>
              <a:ext cx="438681" cy="427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113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417833" y="381011"/>
            <a:ext cx="8957353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429215" y="2174774"/>
            <a:ext cx="8780150" cy="54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400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類似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したグループ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を発見せよ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1" name="グループ化 20"/>
          <p:cNvGrpSpPr/>
          <p:nvPr/>
        </p:nvGrpSpPr>
        <p:grpSpPr>
          <a:xfrm>
            <a:off x="1478933" y="3524069"/>
            <a:ext cx="2767002" cy="2650940"/>
            <a:chOff x="241669" y="3647776"/>
            <a:chExt cx="3058651" cy="2930356"/>
          </a:xfrm>
        </p:grpSpPr>
        <p:pic>
          <p:nvPicPr>
            <p:cNvPr id="7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912" y="5157022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835085" y="4486502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69" y="5700998"/>
              <a:ext cx="752535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254" y="3960525"/>
              <a:ext cx="638669" cy="572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880" y="3744196"/>
              <a:ext cx="733329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68130" y="4602261"/>
              <a:ext cx="670198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784575" y="5981806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770147" y="5144553"/>
              <a:ext cx="67196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7257" y="5924590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012" y="5789489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091" y="4702842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84" y="3735273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687854" y="3647776"/>
              <a:ext cx="558243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2574827" y="4371477"/>
              <a:ext cx="713600" cy="598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右矢印 21"/>
          <p:cNvSpPr/>
          <p:nvPr/>
        </p:nvSpPr>
        <p:spPr>
          <a:xfrm>
            <a:off x="4434126" y="4146680"/>
            <a:ext cx="1288579" cy="1062318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692934" y="3357716"/>
            <a:ext cx="3362595" cy="2757950"/>
            <a:chOff x="4778515" y="3357716"/>
            <a:chExt cx="3362595" cy="2757950"/>
          </a:xfrm>
        </p:grpSpPr>
        <p:cxnSp>
          <p:nvCxnSpPr>
            <p:cNvPr id="24" name="直線矢印コネクタ 23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テキスト ボックス 29"/>
          <p:cNvSpPr txBox="1"/>
          <p:nvPr/>
        </p:nvSpPr>
        <p:spPr>
          <a:xfrm>
            <a:off x="9135601" y="6122194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1: 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赤み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957376" y="3259662"/>
            <a:ext cx="723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丸み</a:t>
            </a:r>
          </a:p>
        </p:txBody>
      </p:sp>
      <p:pic>
        <p:nvPicPr>
          <p:cNvPr id="52" name="Picture 5" descr="C:\Users\takashi\Desktop\apple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088" y="4625014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362" y="4065353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takashi\Desktop\appleTrgt.bmp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8" y="3616756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630407" y="3813753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takashi\Desktop\apple1.bmp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135" y="4308318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6920700" y="3637557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7385979" y="3439544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7270528" y="3888308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74466" y="4296611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893" y="3733325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7559110" y="4745574"/>
            <a:ext cx="416897" cy="34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C:\Users\takashi\Desktop\banana1.bmp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947" y="5583889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9" descr="C:\Users\takashi\Desktop\banana2.bmp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29" y="5557672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5" descr="C:\Users\takashi\Desktop\banana3.bmp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470" y="5221786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テキスト ボックス 69"/>
          <p:cNvSpPr txBox="1"/>
          <p:nvPr/>
        </p:nvSpPr>
        <p:spPr>
          <a:xfrm>
            <a:off x="6583967" y="615126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</a:p>
        </p:txBody>
      </p:sp>
      <p:grpSp>
        <p:nvGrpSpPr>
          <p:cNvPr id="77" name="グループ化 76"/>
          <p:cNvGrpSpPr/>
          <p:nvPr/>
        </p:nvGrpSpPr>
        <p:grpSpPr>
          <a:xfrm>
            <a:off x="6771554" y="3025033"/>
            <a:ext cx="1872343" cy="1955006"/>
            <a:chOff x="4857135" y="3025033"/>
            <a:chExt cx="1872343" cy="1955006"/>
          </a:xfrm>
        </p:grpSpPr>
        <p:sp>
          <p:nvSpPr>
            <p:cNvPr id="71" name="円/楕円 70"/>
            <p:cNvSpPr/>
            <p:nvPr/>
          </p:nvSpPr>
          <p:spPr>
            <a:xfrm>
              <a:off x="4857135" y="3318387"/>
              <a:ext cx="1538749" cy="166165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テキスト ボックス 73"/>
            <p:cNvSpPr txBox="1"/>
            <p:nvPr/>
          </p:nvSpPr>
          <p:spPr>
            <a:xfrm>
              <a:off x="5360192" y="3025033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8" name="グループ化 77"/>
          <p:cNvGrpSpPr/>
          <p:nvPr/>
        </p:nvGrpSpPr>
        <p:grpSpPr>
          <a:xfrm>
            <a:off x="8644598" y="3118440"/>
            <a:ext cx="1744524" cy="1964839"/>
            <a:chOff x="6730180" y="3118439"/>
            <a:chExt cx="1744524" cy="1964839"/>
          </a:xfrm>
        </p:grpSpPr>
        <p:sp>
          <p:nvSpPr>
            <p:cNvPr id="72" name="円/楕円 71"/>
            <p:cNvSpPr/>
            <p:nvPr/>
          </p:nvSpPr>
          <p:spPr>
            <a:xfrm>
              <a:off x="6730180" y="3456039"/>
              <a:ext cx="1455175" cy="162723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7105418" y="3118439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9" name="グループ化 78"/>
          <p:cNvGrpSpPr/>
          <p:nvPr/>
        </p:nvGrpSpPr>
        <p:grpSpPr>
          <a:xfrm>
            <a:off x="7056689" y="5078361"/>
            <a:ext cx="2496693" cy="1017640"/>
            <a:chOff x="5112773" y="5073445"/>
            <a:chExt cx="2496693" cy="1017640"/>
          </a:xfrm>
        </p:grpSpPr>
        <p:sp>
          <p:nvSpPr>
            <p:cNvPr id="73" name="円/楕円 72"/>
            <p:cNvSpPr/>
            <p:nvPr/>
          </p:nvSpPr>
          <p:spPr>
            <a:xfrm>
              <a:off x="5112773" y="5073445"/>
              <a:ext cx="1292943" cy="101764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テキスト ボックス 75"/>
            <p:cNvSpPr txBox="1"/>
            <p:nvPr/>
          </p:nvSpPr>
          <p:spPr>
            <a:xfrm>
              <a:off x="6240180" y="5674825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62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パターン認識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81200" y="1251082"/>
            <a:ext cx="8112760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8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922780" y="3139977"/>
            <a:ext cx="9160856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複数の入力データを既知のクラスに分類する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981200" y="4707468"/>
            <a:ext cx="822960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2) </a:t>
            </a:r>
            <a:r>
              <a:rPr lang="ja-JP" altLang="en-US" b="1" u="sng" dirty="0">
                <a:solidFill>
                  <a:schemeClr val="bg1">
                    <a:lumMod val="85000"/>
                  </a:schemeClr>
                </a:solidFill>
              </a:rPr>
              <a:t>クラスタリング </a:t>
            </a: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複数の入力データから未知の類似したグループを発見する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292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6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6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6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1060141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  <a:r>
              <a:rPr lang="ja-JP" altLang="en-US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本日の対象はこちら</a:t>
            </a:r>
            <a:endParaRPr lang="en-US" altLang="ja-JP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複数の入力データから未知の類似したグループ　　（クラスタ）を発見する</a:t>
            </a: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1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2494" y="4930405"/>
            <a:ext cx="3591146" cy="10187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dirty="0"/>
              <a:t>正解</a:t>
            </a:r>
            <a:r>
              <a:rPr lang="ja-JP" altLang="en-US" dirty="0" smtClean="0"/>
              <a:t>画像群</a:t>
            </a:r>
            <a:endParaRPr lang="en-US" altLang="ja-JP" dirty="0" smtClean="0"/>
          </a:p>
          <a:p>
            <a:pPr marL="0" indent="0" algn="ctr">
              <a:buNone/>
            </a:pPr>
            <a:r>
              <a:rPr lang="ja-JP" altLang="en-US" sz="2000" dirty="0" smtClean="0"/>
              <a:t>クラス</a:t>
            </a:r>
            <a:r>
              <a:rPr lang="en-US" altLang="ja-JP" sz="2000" dirty="0" smtClean="0"/>
              <a:t>ID</a:t>
            </a:r>
            <a:r>
              <a:rPr lang="ja-JP" altLang="en-US" sz="2000" dirty="0" smtClean="0"/>
              <a:t>が既に付いた画像群</a:t>
            </a:r>
            <a:endParaRPr lang="en-US" altLang="ja-JP" sz="2000" dirty="0" smtClean="0"/>
          </a:p>
          <a:p>
            <a:pPr marL="0" indent="0" algn="ctr">
              <a:buNone/>
            </a:pPr>
            <a:r>
              <a:rPr lang="ja-JP" altLang="en-US" sz="2000" dirty="0" smtClean="0"/>
              <a:t>（教師データと呼ばれる）</a:t>
            </a:r>
            <a:endParaRPr lang="en-US" altLang="ja-JP" sz="2000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875209" y="4930405"/>
            <a:ext cx="3649980" cy="101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分類対象画像群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この画像を分類したい</a:t>
            </a:r>
          </a:p>
        </p:txBody>
      </p:sp>
      <p:pic>
        <p:nvPicPr>
          <p:cNvPr id="3077" name="Picture 5" descr="C:\Users\takashi\Desktop\apple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9" y="2855216"/>
            <a:ext cx="1052663" cy="89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291049" y="2869260"/>
            <a:ext cx="864530" cy="84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takashi\Desktop\banana4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8" y="1866810"/>
            <a:ext cx="892092" cy="87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930666" y="2492410"/>
            <a:ext cx="1771608" cy="2343151"/>
            <a:chOff x="961489" y="2317750"/>
            <a:chExt cx="1771608" cy="2343151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1352715" y="2317750"/>
              <a:ext cx="989157" cy="1772800"/>
              <a:chOff x="-1202137" y="2625016"/>
              <a:chExt cx="1202137" cy="2154509"/>
            </a:xfrm>
          </p:grpSpPr>
          <p:pic>
            <p:nvPicPr>
              <p:cNvPr id="3074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7" y="3735525"/>
                <a:ext cx="120213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186796" y="2625016"/>
                <a:ext cx="1171455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コンテンツ プレースホルダー 2"/>
            <p:cNvSpPr txBox="1">
              <a:spLocks/>
            </p:cNvSpPr>
            <p:nvPr/>
          </p:nvSpPr>
          <p:spPr>
            <a:xfrm>
              <a:off x="961489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2576869" y="2492410"/>
            <a:ext cx="2044163" cy="2343151"/>
            <a:chOff x="2573966" y="2317750"/>
            <a:chExt cx="2044163" cy="2343151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3128540" y="2317750"/>
              <a:ext cx="935014" cy="1785818"/>
              <a:chOff x="3165021" y="2609194"/>
              <a:chExt cx="1136336" cy="2170331"/>
            </a:xfrm>
          </p:grpSpPr>
          <p:pic>
            <p:nvPicPr>
              <p:cNvPr id="3080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6597" y="2609194"/>
                <a:ext cx="1093184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1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5021" y="3735525"/>
                <a:ext cx="1136336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コンテンツ プレースホルダー 2"/>
            <p:cNvSpPr txBox="1">
              <a:spLocks/>
            </p:cNvSpPr>
            <p:nvPr/>
          </p:nvSpPr>
          <p:spPr>
            <a:xfrm>
              <a:off x="2573966" y="4082840"/>
              <a:ext cx="2044163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4495627" y="2492411"/>
            <a:ext cx="1771608" cy="2343150"/>
            <a:chOff x="4526450" y="2317751"/>
            <a:chExt cx="1771608" cy="2343150"/>
          </a:xfrm>
        </p:grpSpPr>
        <p:grpSp>
          <p:nvGrpSpPr>
            <p:cNvPr id="7" name="グループ化 6"/>
            <p:cNvGrpSpPr/>
            <p:nvPr/>
          </p:nvGrpSpPr>
          <p:grpSpPr>
            <a:xfrm>
              <a:off x="4971482" y="2317751"/>
              <a:ext cx="881544" cy="1772103"/>
              <a:chOff x="230397" y="1482863"/>
              <a:chExt cx="1071353" cy="2153662"/>
            </a:xfrm>
          </p:grpSpPr>
          <p:pic>
            <p:nvPicPr>
              <p:cNvPr id="3082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231143" y="2592525"/>
                <a:ext cx="107060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3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0397" y="1482863"/>
                <a:ext cx="1071353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コンテンツ プレースホルダー 2"/>
            <p:cNvSpPr txBox="1">
              <a:spLocks/>
            </p:cNvSpPr>
            <p:nvPr/>
          </p:nvSpPr>
          <p:spPr>
            <a:xfrm>
              <a:off x="4526450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ミカン</a:t>
              </a:r>
            </a:p>
          </p:txBody>
        </p:sp>
      </p:grpSp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08" y="1864082"/>
            <a:ext cx="842604" cy="84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521670" y="1866899"/>
            <a:ext cx="814684" cy="83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9262082" y="2856759"/>
            <a:ext cx="1074272" cy="90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22858" y="3927088"/>
            <a:ext cx="883248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takashi\Desktop\banana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82" y="3927088"/>
            <a:ext cx="885722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028" y="3908038"/>
            <a:ext cx="958327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53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3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94312" y="1326651"/>
            <a:ext cx="6615881" cy="1240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前処理</a:t>
            </a:r>
            <a:r>
              <a:rPr lang="ja-JP" altLang="en-US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/>
              <a:t>: </a:t>
            </a:r>
            <a:r>
              <a:rPr lang="ja-JP" altLang="en-US" sz="2400" dirty="0"/>
              <a:t>画像から前景領域を抽出する</a:t>
            </a:r>
            <a:endParaRPr lang="en-US" altLang="ja-JP" sz="2400" dirty="0"/>
          </a:p>
        </p:txBody>
      </p:sp>
      <p:sp>
        <p:nvSpPr>
          <p:cNvPr id="32" name="コンテンツ プレースホルダー 2"/>
          <p:cNvSpPr txBox="1">
            <a:spLocks/>
          </p:cNvSpPr>
          <p:nvPr/>
        </p:nvSpPr>
        <p:spPr>
          <a:xfrm>
            <a:off x="6467297" y="3362542"/>
            <a:ext cx="5234968" cy="2422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自動分割に関する既存手法は多いのでどれかを使う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Otsu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method, 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Grab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cut, 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Saliency map + graph cut</a:t>
            </a:r>
          </a:p>
        </p:txBody>
      </p:sp>
      <p:grpSp>
        <p:nvGrpSpPr>
          <p:cNvPr id="33" name="グループ化 32"/>
          <p:cNvGrpSpPr/>
          <p:nvPr/>
        </p:nvGrpSpPr>
        <p:grpSpPr>
          <a:xfrm>
            <a:off x="1779229" y="2134334"/>
            <a:ext cx="1370871" cy="4492004"/>
            <a:chOff x="867504" y="2388869"/>
            <a:chExt cx="885097" cy="2900243"/>
          </a:xfrm>
        </p:grpSpPr>
        <p:pic>
          <p:nvPicPr>
            <p:cNvPr id="34" name="Picture 3" descr="C:\Users\takashi\Desktop\apple2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2"/>
            <a:stretch/>
          </p:blipFill>
          <p:spPr bwMode="auto">
            <a:xfrm>
              <a:off x="867504" y="2388869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C:\Users\takashi\Desktop\banana1.bmp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2"/>
            <a:stretch/>
          </p:blipFill>
          <p:spPr bwMode="auto">
            <a:xfrm>
              <a:off x="867504" y="3408044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867504" y="4430075"/>
              <a:ext cx="883248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4089107" y="2138715"/>
            <a:ext cx="1378744" cy="132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620" y="3722066"/>
            <a:ext cx="1384607" cy="13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4081963" y="5301652"/>
            <a:ext cx="1385888" cy="131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92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pic>
        <p:nvPicPr>
          <p:cNvPr id="3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596233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33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596233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243887" y="2320309"/>
            <a:ext cx="319350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の彩度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9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前景領域の平均の色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HSV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色空間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の色相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</a:p>
        </p:txBody>
      </p:sp>
      <p:pic>
        <p:nvPicPr>
          <p:cNvPr id="8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760571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760571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フリーフォーム 10"/>
          <p:cNvSpPr/>
          <p:nvPr/>
        </p:nvSpPr>
        <p:spPr>
          <a:xfrm>
            <a:off x="7708901" y="2667150"/>
            <a:ext cx="747268" cy="708071"/>
          </a:xfrm>
          <a:custGeom>
            <a:avLst/>
            <a:gdLst>
              <a:gd name="connsiteX0" fmla="*/ 176785 w 733553"/>
              <a:gd name="connsiteY0" fmla="*/ 57001 h 708071"/>
              <a:gd name="connsiteX1" fmla="*/ 55341 w 733553"/>
              <a:gd name="connsiteY1" fmla="*/ 147489 h 708071"/>
              <a:gd name="connsiteX2" fmla="*/ 573 w 733553"/>
              <a:gd name="connsiteY2" fmla="*/ 340370 h 708071"/>
              <a:gd name="connsiteX3" fmla="*/ 86298 w 733553"/>
              <a:gd name="connsiteY3" fmla="*/ 566589 h 708071"/>
              <a:gd name="connsiteX4" fmla="*/ 286323 w 733553"/>
              <a:gd name="connsiteY4" fmla="*/ 697557 h 708071"/>
              <a:gd name="connsiteX5" fmla="*/ 517304 w 733553"/>
              <a:gd name="connsiteY5" fmla="*/ 683270 h 708071"/>
              <a:gd name="connsiteX6" fmla="*/ 674466 w 733553"/>
              <a:gd name="connsiteY6" fmla="*/ 549920 h 708071"/>
              <a:gd name="connsiteX7" fmla="*/ 731616 w 733553"/>
              <a:gd name="connsiteY7" fmla="*/ 371326 h 708071"/>
              <a:gd name="connsiteX8" fmla="*/ 710185 w 733553"/>
              <a:gd name="connsiteY8" fmla="*/ 197495 h 708071"/>
              <a:gd name="connsiteX9" fmla="*/ 614935 w 733553"/>
              <a:gd name="connsiteY9" fmla="*/ 47476 h 708071"/>
              <a:gd name="connsiteX10" fmla="*/ 457773 w 733553"/>
              <a:gd name="connsiteY10" fmla="*/ 2232 h 708071"/>
              <a:gd name="connsiteX11" fmla="*/ 372048 w 733553"/>
              <a:gd name="connsiteY11" fmla="*/ 9376 h 708071"/>
              <a:gd name="connsiteX12" fmla="*/ 322041 w 733553"/>
              <a:gd name="connsiteY12" fmla="*/ 30807 h 708071"/>
              <a:gd name="connsiteX13" fmla="*/ 241079 w 733553"/>
              <a:gd name="connsiteY13" fmla="*/ 33189 h 708071"/>
              <a:gd name="connsiteX14" fmla="*/ 176785 w 733553"/>
              <a:gd name="connsiteY14" fmla="*/ 57001 h 70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3553" h="708071">
                <a:moveTo>
                  <a:pt x="176785" y="57001"/>
                </a:moveTo>
                <a:cubicBezTo>
                  <a:pt x="145829" y="76051"/>
                  <a:pt x="84710" y="100261"/>
                  <a:pt x="55341" y="147489"/>
                </a:cubicBezTo>
                <a:cubicBezTo>
                  <a:pt x="25972" y="194717"/>
                  <a:pt x="-4586" y="270520"/>
                  <a:pt x="573" y="340370"/>
                </a:cubicBezTo>
                <a:cubicBezTo>
                  <a:pt x="5732" y="410220"/>
                  <a:pt x="38673" y="507058"/>
                  <a:pt x="86298" y="566589"/>
                </a:cubicBezTo>
                <a:cubicBezTo>
                  <a:pt x="133923" y="626120"/>
                  <a:pt x="214489" y="678110"/>
                  <a:pt x="286323" y="697557"/>
                </a:cubicBezTo>
                <a:cubicBezTo>
                  <a:pt x="358157" y="717004"/>
                  <a:pt x="452614" y="707876"/>
                  <a:pt x="517304" y="683270"/>
                </a:cubicBezTo>
                <a:cubicBezTo>
                  <a:pt x="581995" y="658664"/>
                  <a:pt x="638747" y="601911"/>
                  <a:pt x="674466" y="549920"/>
                </a:cubicBezTo>
                <a:cubicBezTo>
                  <a:pt x="710185" y="497929"/>
                  <a:pt x="725663" y="430064"/>
                  <a:pt x="731616" y="371326"/>
                </a:cubicBezTo>
                <a:cubicBezTo>
                  <a:pt x="737569" y="312589"/>
                  <a:pt x="729632" y="251470"/>
                  <a:pt x="710185" y="197495"/>
                </a:cubicBezTo>
                <a:cubicBezTo>
                  <a:pt x="690738" y="143520"/>
                  <a:pt x="657004" y="80020"/>
                  <a:pt x="614935" y="47476"/>
                </a:cubicBezTo>
                <a:cubicBezTo>
                  <a:pt x="572866" y="14932"/>
                  <a:pt x="498254" y="8582"/>
                  <a:pt x="457773" y="2232"/>
                </a:cubicBezTo>
                <a:cubicBezTo>
                  <a:pt x="417292" y="-4118"/>
                  <a:pt x="394670" y="4614"/>
                  <a:pt x="372048" y="9376"/>
                </a:cubicBezTo>
                <a:cubicBezTo>
                  <a:pt x="349426" y="14138"/>
                  <a:pt x="343869" y="26838"/>
                  <a:pt x="322041" y="30807"/>
                </a:cubicBezTo>
                <a:cubicBezTo>
                  <a:pt x="300213" y="34776"/>
                  <a:pt x="263701" y="29220"/>
                  <a:pt x="241079" y="33189"/>
                </a:cubicBezTo>
                <a:cubicBezTo>
                  <a:pt x="218457" y="37158"/>
                  <a:pt x="207741" y="37951"/>
                  <a:pt x="176785" y="57001"/>
                </a:cubicBezTo>
                <a:close/>
              </a:path>
            </a:pathLst>
          </a:custGeom>
          <a:solidFill>
            <a:srgbClr val="BB4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7628097" y="3867910"/>
            <a:ext cx="1017072" cy="728710"/>
          </a:xfrm>
          <a:custGeom>
            <a:avLst/>
            <a:gdLst>
              <a:gd name="connsiteX0" fmla="*/ 47466 w 1017072"/>
              <a:gd name="connsiteY0" fmla="*/ 504065 h 728710"/>
              <a:gd name="connsiteX1" fmla="*/ 185578 w 1017072"/>
              <a:gd name="connsiteY1" fmla="*/ 646940 h 728710"/>
              <a:gd name="connsiteX2" fmla="*/ 387984 w 1017072"/>
              <a:gd name="connsiteY2" fmla="*/ 723140 h 728710"/>
              <a:gd name="connsiteX3" fmla="*/ 614203 w 1017072"/>
              <a:gd name="connsiteY3" fmla="*/ 711234 h 728710"/>
              <a:gd name="connsiteX4" fmla="*/ 778509 w 1017072"/>
              <a:gd name="connsiteY4" fmla="*/ 618365 h 728710"/>
              <a:gd name="connsiteX5" fmla="*/ 835659 w 1017072"/>
              <a:gd name="connsiteY5" fmla="*/ 585028 h 728710"/>
              <a:gd name="connsiteX6" fmla="*/ 833278 w 1017072"/>
              <a:gd name="connsiteY6" fmla="*/ 523115 h 728710"/>
              <a:gd name="connsiteX7" fmla="*/ 811847 w 1017072"/>
              <a:gd name="connsiteY7" fmla="*/ 496921 h 728710"/>
              <a:gd name="connsiteX8" fmla="*/ 852328 w 1017072"/>
              <a:gd name="connsiteY8" fmla="*/ 461203 h 728710"/>
              <a:gd name="connsiteX9" fmla="*/ 838041 w 1017072"/>
              <a:gd name="connsiteY9" fmla="*/ 427865 h 728710"/>
              <a:gd name="connsiteX10" fmla="*/ 909478 w 1017072"/>
              <a:gd name="connsiteY10" fmla="*/ 406434 h 728710"/>
              <a:gd name="connsiteX11" fmla="*/ 1007109 w 1017072"/>
              <a:gd name="connsiteY11" fmla="*/ 339759 h 728710"/>
              <a:gd name="connsiteX12" fmla="*/ 1007109 w 1017072"/>
              <a:gd name="connsiteY12" fmla="*/ 294515 h 728710"/>
              <a:gd name="connsiteX13" fmla="*/ 947578 w 1017072"/>
              <a:gd name="connsiteY13" fmla="*/ 261178 h 728710"/>
              <a:gd name="connsiteX14" fmla="*/ 838041 w 1017072"/>
              <a:gd name="connsiteY14" fmla="*/ 268321 h 728710"/>
              <a:gd name="connsiteX15" fmla="*/ 668972 w 1017072"/>
              <a:gd name="connsiteY15" fmla="*/ 268321 h 728710"/>
              <a:gd name="connsiteX16" fmla="*/ 466566 w 1017072"/>
              <a:gd name="connsiteY16" fmla="*/ 220696 h 728710"/>
              <a:gd name="connsiteX17" fmla="*/ 347503 w 1017072"/>
              <a:gd name="connsiteY17" fmla="*/ 170690 h 728710"/>
              <a:gd name="connsiteX18" fmla="*/ 280828 w 1017072"/>
              <a:gd name="connsiteY18" fmla="*/ 154021 h 728710"/>
              <a:gd name="connsiteX19" fmla="*/ 230822 w 1017072"/>
              <a:gd name="connsiteY19" fmla="*/ 89728 h 728710"/>
              <a:gd name="connsiteX20" fmla="*/ 230822 w 1017072"/>
              <a:gd name="connsiteY20" fmla="*/ 39721 h 728710"/>
              <a:gd name="connsiteX21" fmla="*/ 197484 w 1017072"/>
              <a:gd name="connsiteY21" fmla="*/ 11146 h 728710"/>
              <a:gd name="connsiteX22" fmla="*/ 176053 w 1017072"/>
              <a:gd name="connsiteY22" fmla="*/ 23053 h 728710"/>
              <a:gd name="connsiteX23" fmla="*/ 154622 w 1017072"/>
              <a:gd name="connsiteY23" fmla="*/ 4003 h 728710"/>
              <a:gd name="connsiteX24" fmla="*/ 111759 w 1017072"/>
              <a:gd name="connsiteY24" fmla="*/ 4003 h 728710"/>
              <a:gd name="connsiteX25" fmla="*/ 111759 w 1017072"/>
              <a:gd name="connsiteY25" fmla="*/ 46865 h 728710"/>
              <a:gd name="connsiteX26" fmla="*/ 114141 w 1017072"/>
              <a:gd name="connsiteY26" fmla="*/ 101634 h 728710"/>
              <a:gd name="connsiteX27" fmla="*/ 87947 w 1017072"/>
              <a:gd name="connsiteY27" fmla="*/ 94490 h 728710"/>
              <a:gd name="connsiteX28" fmla="*/ 54609 w 1017072"/>
              <a:gd name="connsiteY28" fmla="*/ 123065 h 728710"/>
              <a:gd name="connsiteX29" fmla="*/ 59372 w 1017072"/>
              <a:gd name="connsiteY29" fmla="*/ 189740 h 728710"/>
              <a:gd name="connsiteX30" fmla="*/ 49847 w 1017072"/>
              <a:gd name="connsiteY30" fmla="*/ 254034 h 728710"/>
              <a:gd name="connsiteX31" fmla="*/ 6984 w 1017072"/>
              <a:gd name="connsiteY31" fmla="*/ 334996 h 728710"/>
              <a:gd name="connsiteX32" fmla="*/ 4603 w 1017072"/>
              <a:gd name="connsiteY32" fmla="*/ 423103 h 728710"/>
              <a:gd name="connsiteX33" fmla="*/ 47466 w 1017072"/>
              <a:gd name="connsiteY33" fmla="*/ 504065 h 72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7072" h="728710">
                <a:moveTo>
                  <a:pt x="47466" y="504065"/>
                </a:moveTo>
                <a:cubicBezTo>
                  <a:pt x="77628" y="541371"/>
                  <a:pt x="128825" y="610427"/>
                  <a:pt x="185578" y="646940"/>
                </a:cubicBezTo>
                <a:cubicBezTo>
                  <a:pt x="242331" y="683453"/>
                  <a:pt x="316547" y="712424"/>
                  <a:pt x="387984" y="723140"/>
                </a:cubicBezTo>
                <a:cubicBezTo>
                  <a:pt x="459422" y="733856"/>
                  <a:pt x="549116" y="728696"/>
                  <a:pt x="614203" y="711234"/>
                </a:cubicBezTo>
                <a:cubicBezTo>
                  <a:pt x="679290" y="693772"/>
                  <a:pt x="741600" y="639399"/>
                  <a:pt x="778509" y="618365"/>
                </a:cubicBezTo>
                <a:cubicBezTo>
                  <a:pt x="815418" y="597331"/>
                  <a:pt x="826531" y="600903"/>
                  <a:pt x="835659" y="585028"/>
                </a:cubicBezTo>
                <a:cubicBezTo>
                  <a:pt x="844787" y="569153"/>
                  <a:pt x="837247" y="537799"/>
                  <a:pt x="833278" y="523115"/>
                </a:cubicBezTo>
                <a:cubicBezTo>
                  <a:pt x="829309" y="508431"/>
                  <a:pt x="808672" y="507240"/>
                  <a:pt x="811847" y="496921"/>
                </a:cubicBezTo>
                <a:cubicBezTo>
                  <a:pt x="815022" y="486602"/>
                  <a:pt x="847962" y="472712"/>
                  <a:pt x="852328" y="461203"/>
                </a:cubicBezTo>
                <a:cubicBezTo>
                  <a:pt x="856694" y="449694"/>
                  <a:pt x="828516" y="436993"/>
                  <a:pt x="838041" y="427865"/>
                </a:cubicBezTo>
                <a:cubicBezTo>
                  <a:pt x="847566" y="418737"/>
                  <a:pt x="881300" y="421118"/>
                  <a:pt x="909478" y="406434"/>
                </a:cubicBezTo>
                <a:cubicBezTo>
                  <a:pt x="937656" y="391750"/>
                  <a:pt x="990837" y="358412"/>
                  <a:pt x="1007109" y="339759"/>
                </a:cubicBezTo>
                <a:cubicBezTo>
                  <a:pt x="1023381" y="321106"/>
                  <a:pt x="1017031" y="307612"/>
                  <a:pt x="1007109" y="294515"/>
                </a:cubicBezTo>
                <a:cubicBezTo>
                  <a:pt x="997187" y="281418"/>
                  <a:pt x="975756" y="265544"/>
                  <a:pt x="947578" y="261178"/>
                </a:cubicBezTo>
                <a:cubicBezTo>
                  <a:pt x="919400" y="256812"/>
                  <a:pt x="884475" y="267131"/>
                  <a:pt x="838041" y="268321"/>
                </a:cubicBezTo>
                <a:cubicBezTo>
                  <a:pt x="791607" y="269511"/>
                  <a:pt x="730884" y="276258"/>
                  <a:pt x="668972" y="268321"/>
                </a:cubicBezTo>
                <a:cubicBezTo>
                  <a:pt x="607060" y="260384"/>
                  <a:pt x="520144" y="236968"/>
                  <a:pt x="466566" y="220696"/>
                </a:cubicBezTo>
                <a:cubicBezTo>
                  <a:pt x="412988" y="204424"/>
                  <a:pt x="378459" y="181802"/>
                  <a:pt x="347503" y="170690"/>
                </a:cubicBezTo>
                <a:cubicBezTo>
                  <a:pt x="316547" y="159578"/>
                  <a:pt x="300275" y="167515"/>
                  <a:pt x="280828" y="154021"/>
                </a:cubicBezTo>
                <a:cubicBezTo>
                  <a:pt x="261381" y="140527"/>
                  <a:pt x="239156" y="108778"/>
                  <a:pt x="230822" y="89728"/>
                </a:cubicBezTo>
                <a:cubicBezTo>
                  <a:pt x="222488" y="70678"/>
                  <a:pt x="236378" y="52818"/>
                  <a:pt x="230822" y="39721"/>
                </a:cubicBezTo>
                <a:cubicBezTo>
                  <a:pt x="225266" y="26624"/>
                  <a:pt x="206612" y="13924"/>
                  <a:pt x="197484" y="11146"/>
                </a:cubicBezTo>
                <a:cubicBezTo>
                  <a:pt x="188356" y="8368"/>
                  <a:pt x="183197" y="24243"/>
                  <a:pt x="176053" y="23053"/>
                </a:cubicBezTo>
                <a:cubicBezTo>
                  <a:pt x="168909" y="21863"/>
                  <a:pt x="165338" y="7178"/>
                  <a:pt x="154622" y="4003"/>
                </a:cubicBezTo>
                <a:cubicBezTo>
                  <a:pt x="143906" y="828"/>
                  <a:pt x="118903" y="-3141"/>
                  <a:pt x="111759" y="4003"/>
                </a:cubicBezTo>
                <a:cubicBezTo>
                  <a:pt x="104615" y="11147"/>
                  <a:pt x="111362" y="30593"/>
                  <a:pt x="111759" y="46865"/>
                </a:cubicBezTo>
                <a:cubicBezTo>
                  <a:pt x="112156" y="63137"/>
                  <a:pt x="118110" y="93697"/>
                  <a:pt x="114141" y="101634"/>
                </a:cubicBezTo>
                <a:cubicBezTo>
                  <a:pt x="110172" y="109571"/>
                  <a:pt x="97869" y="90918"/>
                  <a:pt x="87947" y="94490"/>
                </a:cubicBezTo>
                <a:cubicBezTo>
                  <a:pt x="78025" y="98062"/>
                  <a:pt x="59371" y="107190"/>
                  <a:pt x="54609" y="123065"/>
                </a:cubicBezTo>
                <a:cubicBezTo>
                  <a:pt x="49847" y="138940"/>
                  <a:pt x="60166" y="167912"/>
                  <a:pt x="59372" y="189740"/>
                </a:cubicBezTo>
                <a:cubicBezTo>
                  <a:pt x="58578" y="211568"/>
                  <a:pt x="58578" y="229825"/>
                  <a:pt x="49847" y="254034"/>
                </a:cubicBezTo>
                <a:cubicBezTo>
                  <a:pt x="41116" y="278243"/>
                  <a:pt x="14525" y="306818"/>
                  <a:pt x="6984" y="334996"/>
                </a:cubicBezTo>
                <a:cubicBezTo>
                  <a:pt x="-557" y="363174"/>
                  <a:pt x="-2938" y="394131"/>
                  <a:pt x="4603" y="423103"/>
                </a:cubicBezTo>
                <a:cubicBezTo>
                  <a:pt x="12144" y="452075"/>
                  <a:pt x="17304" y="466759"/>
                  <a:pt x="47466" y="504065"/>
                </a:cubicBezTo>
                <a:close/>
              </a:path>
            </a:pathLst>
          </a:custGeom>
          <a:solidFill>
            <a:srgbClr val="F8BD28"/>
          </a:solidFill>
          <a:ln>
            <a:solidFill>
              <a:srgbClr val="EEAC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フリーフォーム 12"/>
          <p:cNvSpPr/>
          <p:nvPr/>
        </p:nvSpPr>
        <p:spPr>
          <a:xfrm>
            <a:off x="7967492" y="5170173"/>
            <a:ext cx="479612" cy="484534"/>
          </a:xfrm>
          <a:custGeom>
            <a:avLst/>
            <a:gdLst>
              <a:gd name="connsiteX0" fmla="*/ 81927 w 479612"/>
              <a:gd name="connsiteY0" fmla="*/ 416240 h 484534"/>
              <a:gd name="connsiteX1" fmla="*/ 964 w 479612"/>
              <a:gd name="connsiteY1" fmla="*/ 282890 h 484534"/>
              <a:gd name="connsiteX2" fmla="*/ 39064 w 479612"/>
              <a:gd name="connsiteY2" fmla="*/ 111440 h 484534"/>
              <a:gd name="connsiteX3" fmla="*/ 65258 w 479612"/>
              <a:gd name="connsiteY3" fmla="*/ 113821 h 484534"/>
              <a:gd name="connsiteX4" fmla="*/ 93833 w 479612"/>
              <a:gd name="connsiteY4" fmla="*/ 56671 h 484534"/>
              <a:gd name="connsiteX5" fmla="*/ 162889 w 479612"/>
              <a:gd name="connsiteY5" fmla="*/ 28096 h 484534"/>
              <a:gd name="connsiteX6" fmla="*/ 289096 w 479612"/>
              <a:gd name="connsiteY6" fmla="*/ 1902 h 484534"/>
              <a:gd name="connsiteX7" fmla="*/ 422446 w 479612"/>
              <a:gd name="connsiteY7" fmla="*/ 82865 h 484534"/>
              <a:gd name="connsiteX8" fmla="*/ 479596 w 479612"/>
              <a:gd name="connsiteY8" fmla="*/ 235265 h 484534"/>
              <a:gd name="connsiteX9" fmla="*/ 427208 w 479612"/>
              <a:gd name="connsiteY9" fmla="*/ 401952 h 484534"/>
              <a:gd name="connsiteX10" fmla="*/ 329577 w 479612"/>
              <a:gd name="connsiteY10" fmla="*/ 480533 h 484534"/>
              <a:gd name="connsiteX11" fmla="*/ 272427 w 479612"/>
              <a:gd name="connsiteY11" fmla="*/ 468627 h 484534"/>
              <a:gd name="connsiteX12" fmla="*/ 158127 w 479612"/>
              <a:gd name="connsiteY12" fmla="*/ 430527 h 484534"/>
              <a:gd name="connsiteX13" fmla="*/ 81927 w 479612"/>
              <a:gd name="connsiteY13" fmla="*/ 416240 h 48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9612" h="484534">
                <a:moveTo>
                  <a:pt x="81927" y="416240"/>
                </a:moveTo>
                <a:cubicBezTo>
                  <a:pt x="55733" y="391634"/>
                  <a:pt x="8108" y="333690"/>
                  <a:pt x="964" y="282890"/>
                </a:cubicBezTo>
                <a:cubicBezTo>
                  <a:pt x="-6180" y="232090"/>
                  <a:pt x="28348" y="139618"/>
                  <a:pt x="39064" y="111440"/>
                </a:cubicBezTo>
                <a:cubicBezTo>
                  <a:pt x="49780" y="83262"/>
                  <a:pt x="56130" y="122949"/>
                  <a:pt x="65258" y="113821"/>
                </a:cubicBezTo>
                <a:cubicBezTo>
                  <a:pt x="74386" y="104693"/>
                  <a:pt x="77561" y="70958"/>
                  <a:pt x="93833" y="56671"/>
                </a:cubicBezTo>
                <a:cubicBezTo>
                  <a:pt x="110105" y="42384"/>
                  <a:pt x="130345" y="37224"/>
                  <a:pt x="162889" y="28096"/>
                </a:cubicBezTo>
                <a:cubicBezTo>
                  <a:pt x="195433" y="18968"/>
                  <a:pt x="245837" y="-7226"/>
                  <a:pt x="289096" y="1902"/>
                </a:cubicBezTo>
                <a:cubicBezTo>
                  <a:pt x="332356" y="11030"/>
                  <a:pt x="390696" y="43971"/>
                  <a:pt x="422446" y="82865"/>
                </a:cubicBezTo>
                <a:cubicBezTo>
                  <a:pt x="454196" y="121759"/>
                  <a:pt x="478802" y="182084"/>
                  <a:pt x="479596" y="235265"/>
                </a:cubicBezTo>
                <a:cubicBezTo>
                  <a:pt x="480390" y="288446"/>
                  <a:pt x="452211" y="361074"/>
                  <a:pt x="427208" y="401952"/>
                </a:cubicBezTo>
                <a:cubicBezTo>
                  <a:pt x="402205" y="442830"/>
                  <a:pt x="355374" y="469421"/>
                  <a:pt x="329577" y="480533"/>
                </a:cubicBezTo>
                <a:cubicBezTo>
                  <a:pt x="303780" y="491645"/>
                  <a:pt x="301002" y="476961"/>
                  <a:pt x="272427" y="468627"/>
                </a:cubicBezTo>
                <a:cubicBezTo>
                  <a:pt x="243852" y="460293"/>
                  <a:pt x="186305" y="435686"/>
                  <a:pt x="158127" y="430527"/>
                </a:cubicBezTo>
                <a:cubicBezTo>
                  <a:pt x="129949" y="425368"/>
                  <a:pt x="108121" y="440846"/>
                  <a:pt x="81927" y="416240"/>
                </a:cubicBezTo>
                <a:close/>
              </a:path>
            </a:pathLst>
          </a:custGeom>
          <a:solidFill>
            <a:srgbClr val="C5870B"/>
          </a:solidFill>
          <a:ln>
            <a:solidFill>
              <a:srgbClr val="C587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782735" y="2876034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782735" y="40761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782735" y="51937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1354319" y="3690065"/>
            <a:ext cx="2833997" cy="2579132"/>
            <a:chOff x="343098" y="3496747"/>
            <a:chExt cx="2833997" cy="2579132"/>
          </a:xfrm>
        </p:grpSpPr>
        <p:pic>
          <p:nvPicPr>
            <p:cNvPr id="18" name="Picture 2" descr="http://upload.wikimedia.org/wikipedia/commons/2/21/Hsv_sampl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3722688"/>
              <a:ext cx="2108199" cy="210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正方形/長方形 18"/>
            <p:cNvSpPr/>
            <p:nvPr/>
          </p:nvSpPr>
          <p:spPr>
            <a:xfrm>
              <a:off x="2849761" y="4633397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43098" y="463339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128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660723" y="5706547"/>
              <a:ext cx="4700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64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581348" y="349674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192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8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4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8124644" y="2512220"/>
            <a:ext cx="1152587" cy="11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619" y="3703991"/>
            <a:ext cx="1157489" cy="110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8121834" y="4895377"/>
            <a:ext cx="1158559" cy="110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/>
          <p:cNvSpPr txBox="1"/>
          <p:nvPr/>
        </p:nvSpPr>
        <p:spPr>
          <a:xfrm>
            <a:off x="1211437" y="2098569"/>
            <a:ext cx="464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領域が円に近い度合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正方形/長方形 28"/>
          <p:cNvSpPr/>
          <p:nvPr/>
        </p:nvSpPr>
        <p:spPr>
          <a:xfrm>
            <a:off x="3328044" y="3019942"/>
            <a:ext cx="2273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の面積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3369141" y="3421374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 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の周囲長</a:t>
            </a:r>
          </a:p>
        </p:txBody>
      </p:sp>
      <p:sp>
        <p:nvSpPr>
          <p:cNvPr id="31" name="円/楕円 30"/>
          <p:cNvSpPr/>
          <p:nvPr/>
        </p:nvSpPr>
        <p:spPr>
          <a:xfrm>
            <a:off x="1756421" y="4751895"/>
            <a:ext cx="1173480" cy="1173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2" name="二等辺三角形 31"/>
          <p:cNvSpPr/>
          <p:nvPr/>
        </p:nvSpPr>
        <p:spPr>
          <a:xfrm>
            <a:off x="4843557" y="4767135"/>
            <a:ext cx="1264006" cy="1089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3345067" y="4721415"/>
            <a:ext cx="1127760" cy="1127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2096941" y="515397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5000213" y="5100630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</a:t>
            </a:r>
            <a:endParaRPr lang="en-US" altLang="ja-JP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三角形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3470365" y="5138729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正方形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1732258" y="5923589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747636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0.604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3181023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0.785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9297207" y="2694102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0.836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9297206" y="4054267"/>
            <a:ext cx="1588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0.519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9297206" y="5260689"/>
            <a:ext cx="21327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0.793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正方形/長方形 42"/>
              <p:cNvSpPr/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/4</m:t>
                    </m:r>
                    <m:r>
                      <a:rPr lang="en-US" altLang="ja-JP" sz="2400" i="1">
                        <a:latin typeface="Cambria Math"/>
                      </a:rPr>
                      <m:t>𝜋</m:t>
                    </m:r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周囲長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の円の面積</a:t>
                </a:r>
              </a:p>
            </p:txBody>
          </p:sp>
        </mc:Choice>
        <mc:Fallback xmlns="">
          <p:sp>
            <p:nvSpPr>
              <p:cNvPr id="43" name="正方形/長方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462" t="-7895" r="-1387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/>
          <p:cNvSpPr/>
          <p:nvPr/>
        </p:nvSpPr>
        <p:spPr>
          <a:xfrm>
            <a:off x="-1383406" y="2895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度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0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4" name="グループ化 43"/>
          <p:cNvGrpSpPr/>
          <p:nvPr/>
        </p:nvGrpSpPr>
        <p:grpSpPr>
          <a:xfrm>
            <a:off x="6862640" y="2481233"/>
            <a:ext cx="3984740" cy="3242194"/>
            <a:chOff x="4822723" y="3428344"/>
            <a:chExt cx="3318387" cy="2700014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/>
          <p:cNvSpPr txBox="1"/>
          <p:nvPr/>
        </p:nvSpPr>
        <p:spPr>
          <a:xfrm>
            <a:off x="6380660" y="264390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0167801" y="57757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pic>
        <p:nvPicPr>
          <p:cNvPr id="49" name="Picture 2" descr="C:\Users\takashi\Desktop\ap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768" y="3182457"/>
            <a:ext cx="551103" cy="478606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9134641" y="2778952"/>
            <a:ext cx="532015" cy="518431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C:\Users\takashi\Desktop\banana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15" y="4569652"/>
            <a:ext cx="571200" cy="545500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1150706" y="3148355"/>
            <a:ext cx="4993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より、入力画像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2D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に配置できる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2077078" y="469787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  <a:endParaRPr lang="en-US" altLang="ja-JP" sz="4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3182420" y="3939070"/>
            <a:ext cx="0" cy="6609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39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1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10509" y="1428700"/>
            <a:ext cx="9369169" cy="5752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識別</a:t>
            </a:r>
            <a:r>
              <a:rPr lang="ja-JP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/>
              <a:t>: </a:t>
            </a:r>
            <a:r>
              <a:rPr lang="ja-JP" altLang="en-US" sz="2400" dirty="0"/>
              <a:t>特徴空間に入力画像を</a:t>
            </a:r>
            <a:r>
              <a:rPr lang="ja-JP" altLang="en-US" sz="2400" dirty="0" smtClean="0"/>
              <a:t>射影（配置）し</a:t>
            </a:r>
            <a:r>
              <a:rPr lang="ja-JP" altLang="en-US" sz="2400" dirty="0"/>
              <a:t>、クラス</a:t>
            </a:r>
            <a:r>
              <a:rPr lang="en-US" altLang="ja-JP" sz="2400" dirty="0"/>
              <a:t>ID</a:t>
            </a:r>
            <a:r>
              <a:rPr lang="ja-JP" altLang="en-US" sz="2400" dirty="0"/>
              <a:t>を割り当てる</a:t>
            </a:r>
            <a:endParaRPr lang="en-US" altLang="ja-JP" sz="2400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6977281" y="2710246"/>
            <a:ext cx="3984740" cy="3242194"/>
            <a:chOff x="4822723" y="3428344"/>
            <a:chExt cx="3318387" cy="2700014"/>
          </a:xfrm>
        </p:grpSpPr>
        <p:cxnSp>
          <p:nvCxnSpPr>
            <p:cNvPr id="17" name="直線矢印コネクタ 16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ボックス 18"/>
          <p:cNvSpPr txBox="1"/>
          <p:nvPr/>
        </p:nvSpPr>
        <p:spPr>
          <a:xfrm>
            <a:off x="6495301" y="2872915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0282442" y="60047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grpSp>
        <p:nvGrpSpPr>
          <p:cNvPr id="21" name="グループ化 20"/>
          <p:cNvGrpSpPr/>
          <p:nvPr/>
        </p:nvGrpSpPr>
        <p:grpSpPr>
          <a:xfrm>
            <a:off x="846651" y="2853635"/>
            <a:ext cx="5075964" cy="673335"/>
            <a:chOff x="-3102500" y="4322830"/>
            <a:chExt cx="6475986" cy="859049"/>
          </a:xfrm>
        </p:grpSpPr>
        <p:grpSp>
          <p:nvGrpSpPr>
            <p:cNvPr id="22" name="グループ化 21"/>
            <p:cNvGrpSpPr/>
            <p:nvPr/>
          </p:nvGrpSpPr>
          <p:grpSpPr>
            <a:xfrm>
              <a:off x="-3102500" y="4322830"/>
              <a:ext cx="2053225" cy="859040"/>
              <a:chOff x="-2495315" y="3700501"/>
              <a:chExt cx="2495315" cy="1044005"/>
            </a:xfrm>
          </p:grpSpPr>
          <p:pic>
            <p:nvPicPr>
              <p:cNvPr id="30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6" y="3700501"/>
                <a:ext cx="1202136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495315" y="3700506"/>
                <a:ext cx="1171459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グループ化 23"/>
            <p:cNvGrpSpPr/>
            <p:nvPr/>
          </p:nvGrpSpPr>
          <p:grpSpPr>
            <a:xfrm>
              <a:off x="1507217" y="4322838"/>
              <a:ext cx="1866269" cy="859041"/>
              <a:chOff x="1156293" y="2558354"/>
              <a:chExt cx="2268105" cy="1044005"/>
            </a:xfrm>
          </p:grpSpPr>
          <p:pic>
            <p:nvPicPr>
              <p:cNvPr id="28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1156293" y="2558354"/>
                <a:ext cx="1070605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53045" y="2558359"/>
                <a:ext cx="1071353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グループ化 24"/>
            <p:cNvGrpSpPr/>
            <p:nvPr/>
          </p:nvGrpSpPr>
          <p:grpSpPr>
            <a:xfrm>
              <a:off x="-748141" y="4322838"/>
              <a:ext cx="1933051" cy="859039"/>
              <a:chOff x="3057471" y="3684681"/>
              <a:chExt cx="2349266" cy="1044002"/>
            </a:xfrm>
          </p:grpSpPr>
          <p:pic>
            <p:nvPicPr>
              <p:cNvPr id="26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3553" y="3684681"/>
                <a:ext cx="1093184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7471" y="3684683"/>
                <a:ext cx="1136337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2" name="正方形/長方形 31"/>
          <p:cNvSpPr/>
          <p:nvPr/>
        </p:nvSpPr>
        <p:spPr>
          <a:xfrm>
            <a:off x="1130594" y="2346414"/>
            <a:ext cx="4280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を特徴空間に射影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3" name="グループ化 32"/>
          <p:cNvGrpSpPr/>
          <p:nvPr/>
        </p:nvGrpSpPr>
        <p:grpSpPr>
          <a:xfrm>
            <a:off x="7299431" y="3122266"/>
            <a:ext cx="817871" cy="623465"/>
            <a:chOff x="5122287" y="3293111"/>
            <a:chExt cx="817871" cy="623465"/>
          </a:xfrm>
        </p:grpSpPr>
        <p:pic>
          <p:nvPicPr>
            <p:cNvPr id="34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266" y="3582316"/>
              <a:ext cx="384892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287" y="3293111"/>
              <a:ext cx="375069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グループ化 35"/>
          <p:cNvGrpSpPr/>
          <p:nvPr/>
        </p:nvGrpSpPr>
        <p:grpSpPr>
          <a:xfrm>
            <a:off x="9249282" y="3007966"/>
            <a:ext cx="851679" cy="849037"/>
            <a:chOff x="7072138" y="3178811"/>
            <a:chExt cx="851679" cy="849037"/>
          </a:xfrm>
        </p:grpSpPr>
        <p:pic>
          <p:nvPicPr>
            <p:cNvPr id="37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7552515" y="3665775"/>
              <a:ext cx="371302" cy="362073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7072138" y="3178811"/>
              <a:ext cx="371561" cy="362074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グループ化 38"/>
          <p:cNvGrpSpPr/>
          <p:nvPr/>
        </p:nvGrpSpPr>
        <p:grpSpPr>
          <a:xfrm>
            <a:off x="9096456" y="4798666"/>
            <a:ext cx="969382" cy="585469"/>
            <a:chOff x="6919313" y="4969511"/>
            <a:chExt cx="969382" cy="585469"/>
          </a:xfrm>
        </p:grpSpPr>
        <p:pic>
          <p:nvPicPr>
            <p:cNvPr id="40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313" y="4969511"/>
              <a:ext cx="398928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020" y="5174001"/>
              <a:ext cx="414675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テキスト ボックス 41"/>
          <p:cNvSpPr txBox="1"/>
          <p:nvPr/>
        </p:nvSpPr>
        <p:spPr>
          <a:xfrm>
            <a:off x="999451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800926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バナナ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534405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みかん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1130595" y="4175215"/>
            <a:ext cx="48308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分類したい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画像も特徴空間射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影し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が一番近い正解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返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7" name="Picture 5" descr="C:\Users\takashi\Desktop\apple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59" y="5415240"/>
            <a:ext cx="907290" cy="7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C:\Users\takashi\Desktop\apple3.bm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552" y="4057465"/>
            <a:ext cx="392674" cy="33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/>
          <p:cNvCxnSpPr>
            <a:stCxn id="58" idx="0"/>
          </p:cNvCxnSpPr>
          <p:nvPr/>
        </p:nvCxnSpPr>
        <p:spPr>
          <a:xfrm flipV="1">
            <a:off x="7770889" y="3781722"/>
            <a:ext cx="40138" cy="275742"/>
          </a:xfrm>
          <a:prstGeom prst="straightConnector1">
            <a:avLst/>
          </a:prstGeom>
          <a:ln w="2222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/>
          <p:cNvSpPr/>
          <p:nvPr/>
        </p:nvSpPr>
        <p:spPr>
          <a:xfrm>
            <a:off x="2475145" y="5623011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Nearest neighbor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法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543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en-US" altLang="ja-JP" sz="3600" b="1" dirty="0" smtClean="0"/>
              <a:t>Contents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1329076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00.   </a:t>
            </a:r>
            <a:r>
              <a:rPr lang="ja-JP" altLang="en-US" sz="1800" dirty="0" smtClean="0"/>
              <a:t>序論</a:t>
            </a:r>
            <a:r>
              <a:rPr lang="en-US" altLang="ja-JP" sz="1800" dirty="0" smtClean="0"/>
              <a:t>	  	: </a:t>
            </a:r>
            <a:r>
              <a:rPr lang="ja-JP" altLang="en-US" sz="1800" dirty="0" smtClean="0"/>
              <a:t>イントロダクション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01.</a:t>
            </a:r>
            <a:r>
              <a:rPr lang="ja-JP" altLang="en-US" sz="1800" dirty="0" smtClean="0"/>
              <a:t>　特徴</a:t>
            </a:r>
            <a:r>
              <a:rPr lang="ja-JP" altLang="en-US" sz="1800" dirty="0"/>
              <a:t>検出</a:t>
            </a:r>
            <a:r>
              <a:rPr lang="en-US" altLang="ja-JP" sz="1800" dirty="0"/>
              <a:t>1 	</a:t>
            </a:r>
            <a:r>
              <a:rPr lang="en-US" altLang="ja-JP" sz="1800" dirty="0" smtClean="0"/>
              <a:t>	: </a:t>
            </a:r>
            <a:r>
              <a:rPr lang="ja-JP" altLang="en-US" sz="1800" dirty="0"/>
              <a:t>テンプレートマッチング、コーナー・エッジ検出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02.   </a:t>
            </a:r>
            <a:r>
              <a:rPr lang="ja-JP" altLang="en-US" sz="1800" dirty="0" smtClean="0"/>
              <a:t>特徴</a:t>
            </a:r>
            <a:r>
              <a:rPr lang="ja-JP" altLang="en-US" sz="1800" dirty="0"/>
              <a:t>検出</a:t>
            </a:r>
            <a:r>
              <a:rPr lang="en-US" altLang="ja-JP" sz="1800" dirty="0"/>
              <a:t>2 	</a:t>
            </a:r>
            <a:r>
              <a:rPr lang="en-US" altLang="ja-JP" sz="1800" dirty="0" smtClean="0"/>
              <a:t>	: </a:t>
            </a:r>
            <a:r>
              <a:rPr lang="en-US" altLang="ja-JP" sz="1800" dirty="0" err="1"/>
              <a:t>DoG</a:t>
            </a:r>
            <a:r>
              <a:rPr lang="ja-JP" altLang="en-US" sz="1800" dirty="0" smtClean="0"/>
              <a:t>特徴量</a:t>
            </a:r>
            <a:r>
              <a:rPr lang="ja-JP" altLang="en-US" sz="1800" dirty="0"/>
              <a:t>，</a:t>
            </a:r>
            <a:r>
              <a:rPr lang="en-US" altLang="ja-JP" sz="1800" dirty="0" smtClean="0"/>
              <a:t>SIFT</a:t>
            </a:r>
            <a:r>
              <a:rPr lang="ja-JP" altLang="en-US" sz="1800" dirty="0" smtClean="0"/>
              <a:t>特徴量，ハフ</a:t>
            </a:r>
            <a:r>
              <a:rPr lang="ja-JP" altLang="en-US" sz="1800" dirty="0"/>
              <a:t>変換</a:t>
            </a:r>
            <a:r>
              <a:rPr lang="en-US" altLang="ja-JP" sz="1800" dirty="0"/>
              <a:t>		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03.</a:t>
            </a:r>
            <a:r>
              <a:rPr lang="ja-JP" altLang="en-US" sz="1800" dirty="0" smtClean="0"/>
              <a:t>　領域分割</a:t>
            </a:r>
            <a:r>
              <a:rPr lang="en-US" altLang="ja-JP" sz="1800" dirty="0" smtClean="0"/>
              <a:t>	</a:t>
            </a:r>
            <a:r>
              <a:rPr lang="en-US" altLang="ja-JP" sz="1800" dirty="0"/>
              <a:t>	: </a:t>
            </a:r>
            <a:r>
              <a:rPr lang="ja-JP" altLang="en-US" sz="1800" dirty="0" smtClean="0"/>
              <a:t>領域分割とは，閾値法，領域</a:t>
            </a:r>
            <a:r>
              <a:rPr lang="ja-JP" altLang="en-US" sz="1800" dirty="0"/>
              <a:t>拡張法</a:t>
            </a:r>
            <a:r>
              <a:rPr lang="ja-JP" altLang="en-US" sz="1800" dirty="0" smtClean="0"/>
              <a:t>，グラフカット法</a:t>
            </a:r>
            <a:r>
              <a:rPr lang="en-US" altLang="ja-JP" sz="1800" dirty="0" smtClean="0"/>
              <a:t>, </a:t>
            </a:r>
            <a:r>
              <a:rPr lang="en-US" altLang="ja-JP" sz="1800" smtClean="0"/>
              <a:t>etc</a:t>
            </a:r>
            <a:r>
              <a:rPr lang="en-US" altLang="ja-JP" sz="1800" dirty="0"/>
              <a:t>	</a:t>
            </a:r>
            <a:endParaRPr kumimoji="1"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04.</a:t>
            </a:r>
            <a:r>
              <a:rPr kumimoji="1" lang="ja-JP" altLang="en-US" sz="1800" dirty="0" smtClean="0"/>
              <a:t>　</a:t>
            </a:r>
            <a:r>
              <a:rPr lang="ja-JP" altLang="en-US" sz="1800" dirty="0"/>
              <a:t>パターン認識基礎</a:t>
            </a:r>
            <a:r>
              <a:rPr lang="en-US" altLang="ja-JP" sz="1800" dirty="0"/>
              <a:t>1	: </a:t>
            </a:r>
            <a:r>
              <a:rPr lang="ja-JP" altLang="en-US" sz="1800" dirty="0"/>
              <a:t>パターン認識概論，</a:t>
            </a:r>
            <a:r>
              <a:rPr lang="ja-JP" altLang="en-US" sz="1800" dirty="0" smtClean="0"/>
              <a:t>サポートベクタマシン</a:t>
            </a:r>
            <a:r>
              <a:rPr kumimoji="1"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05.</a:t>
            </a:r>
            <a:r>
              <a:rPr lang="ja-JP" altLang="en-US" sz="1800" dirty="0" smtClean="0"/>
              <a:t>　</a:t>
            </a:r>
            <a:r>
              <a:rPr lang="ja-JP" altLang="en-US" sz="1800" dirty="0"/>
              <a:t>パターン認識基礎</a:t>
            </a:r>
            <a:r>
              <a:rPr lang="en-US" altLang="ja-JP" sz="1800" dirty="0"/>
              <a:t>2	: </a:t>
            </a:r>
            <a:r>
              <a:rPr lang="ja-JP" altLang="en-US" sz="1800" dirty="0"/>
              <a:t>ニューラルネットワーク、深層</a:t>
            </a:r>
            <a:r>
              <a:rPr lang="ja-JP" altLang="en-US" sz="1800" dirty="0" smtClean="0"/>
              <a:t>学習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06.</a:t>
            </a:r>
            <a:r>
              <a:rPr lang="ja-JP" altLang="en-US" sz="1800" dirty="0" smtClean="0"/>
              <a:t>　</a:t>
            </a:r>
            <a:r>
              <a:rPr lang="ja-JP" altLang="en-US" sz="1800" dirty="0"/>
              <a:t>パターン認識基礎</a:t>
            </a:r>
            <a:r>
              <a:rPr lang="en-US" altLang="ja-JP" sz="1800" dirty="0" smtClean="0"/>
              <a:t>3	: </a:t>
            </a:r>
            <a:r>
              <a:rPr lang="ja-JP" altLang="en-US" sz="1800" dirty="0" smtClean="0"/>
              <a:t>主成分分析</a:t>
            </a:r>
            <a:r>
              <a:rPr lang="en-US" altLang="ja-JP" sz="1800" dirty="0" smtClean="0"/>
              <a:t>, </a:t>
            </a:r>
            <a:r>
              <a:rPr lang="ja-JP" altLang="en-US" sz="1800" dirty="0" smtClean="0"/>
              <a:t>オートエンコーダ</a:t>
            </a:r>
            <a:r>
              <a:rPr lang="en-US" altLang="ja-JP" sz="1800" dirty="0"/>
              <a:t>	</a:t>
            </a:r>
            <a:r>
              <a:rPr lang="en-US" altLang="ja-JP" sz="1800" dirty="0" smtClean="0"/>
              <a:t>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rgbClr val="0070C0"/>
                </a:solidFill>
              </a:rPr>
              <a:t>07.</a:t>
            </a:r>
            <a:r>
              <a:rPr lang="ja-JP" altLang="en-US" sz="1800" dirty="0" smtClean="0">
                <a:solidFill>
                  <a:srgbClr val="0070C0"/>
                </a:solidFill>
              </a:rPr>
              <a:t>　</a:t>
            </a:r>
            <a:r>
              <a:rPr lang="ja-JP" altLang="en-US" sz="1800" dirty="0">
                <a:solidFill>
                  <a:srgbClr val="0070C0"/>
                </a:solidFill>
              </a:rPr>
              <a:t>プログラミング</a:t>
            </a:r>
            <a:r>
              <a:rPr lang="ja-JP" altLang="en-US" sz="1800" dirty="0" smtClean="0">
                <a:solidFill>
                  <a:srgbClr val="0070C0"/>
                </a:solidFill>
              </a:rPr>
              <a:t>演習  </a:t>
            </a:r>
            <a:r>
              <a:rPr lang="en-US" altLang="ja-JP" sz="1800" dirty="0" smtClean="0">
                <a:solidFill>
                  <a:srgbClr val="0070C0"/>
                </a:solidFill>
              </a:rPr>
              <a:t>1</a:t>
            </a:r>
            <a:r>
              <a:rPr lang="ja-JP" altLang="en-US" sz="1800" dirty="0">
                <a:solidFill>
                  <a:srgbClr val="0070C0"/>
                </a:solidFill>
              </a:rPr>
              <a:t> </a:t>
            </a:r>
            <a:r>
              <a:rPr lang="en-US" altLang="ja-JP" sz="1800" dirty="0" smtClean="0">
                <a:solidFill>
                  <a:srgbClr val="0070C0"/>
                </a:solidFill>
              </a:rPr>
              <a:t>: zoom</a:t>
            </a:r>
            <a:r>
              <a:rPr lang="ja-JP" altLang="en-US" sz="1800" dirty="0" smtClean="0">
                <a:solidFill>
                  <a:srgbClr val="0070C0"/>
                </a:solidFill>
              </a:rPr>
              <a:t>実施　</a:t>
            </a:r>
            <a:r>
              <a:rPr lang="en-US" altLang="ja-JP" sz="1800" dirty="0" smtClean="0">
                <a:solidFill>
                  <a:srgbClr val="0070C0"/>
                </a:solidFill>
              </a:rPr>
              <a:t>※</a:t>
            </a:r>
            <a:r>
              <a:rPr lang="ja-JP" altLang="en-US" sz="1800" dirty="0">
                <a:solidFill>
                  <a:srgbClr val="0070C0"/>
                </a:solidFill>
              </a:rPr>
              <a:t> </a:t>
            </a:r>
            <a:r>
              <a:rPr lang="ja-JP" altLang="en-US" sz="1800" dirty="0" smtClean="0">
                <a:solidFill>
                  <a:srgbClr val="0070C0"/>
                </a:solidFill>
              </a:rPr>
              <a:t>講義時間中</a:t>
            </a:r>
            <a:r>
              <a:rPr lang="en-US" altLang="ja-JP" sz="1800" dirty="0" smtClean="0">
                <a:solidFill>
                  <a:srgbClr val="0070C0"/>
                </a:solidFill>
              </a:rPr>
              <a:t>zoom</a:t>
            </a:r>
            <a:r>
              <a:rPr lang="ja-JP" altLang="en-US" sz="1800" dirty="0" smtClean="0">
                <a:solidFill>
                  <a:srgbClr val="0070C0"/>
                </a:solidFill>
              </a:rPr>
              <a:t>を開設，</a:t>
            </a:r>
            <a:r>
              <a:rPr lang="en-US" altLang="ja-JP" sz="1800" dirty="0" smtClean="0">
                <a:solidFill>
                  <a:srgbClr val="0070C0"/>
                </a:solidFill>
              </a:rPr>
              <a:t>TA</a:t>
            </a:r>
            <a:r>
              <a:rPr lang="ja-JP" altLang="en-US" sz="1800" dirty="0" smtClean="0">
                <a:solidFill>
                  <a:srgbClr val="0070C0"/>
                </a:solidFill>
              </a:rPr>
              <a:t>に自由に質問可</a:t>
            </a:r>
            <a:endParaRPr lang="en-US" altLang="ja-JP" sz="1800" dirty="0" smtClean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rgbClr val="0070C0"/>
                </a:solidFill>
              </a:rPr>
              <a:t>08.</a:t>
            </a:r>
            <a:r>
              <a:rPr lang="ja-JP" altLang="en-US" sz="1800" dirty="0" smtClean="0">
                <a:solidFill>
                  <a:srgbClr val="0070C0"/>
                </a:solidFill>
              </a:rPr>
              <a:t>　</a:t>
            </a:r>
            <a:r>
              <a:rPr lang="ja-JP" altLang="en-US" sz="1800" dirty="0">
                <a:solidFill>
                  <a:srgbClr val="0070C0"/>
                </a:solidFill>
              </a:rPr>
              <a:t>プログラミング</a:t>
            </a:r>
            <a:r>
              <a:rPr lang="ja-JP" altLang="en-US" sz="1800" dirty="0" smtClean="0">
                <a:solidFill>
                  <a:srgbClr val="0070C0"/>
                </a:solidFill>
              </a:rPr>
              <a:t>演習</a:t>
            </a:r>
            <a:r>
              <a:rPr lang="en-US" altLang="ja-JP" sz="1800" dirty="0" smtClean="0">
                <a:solidFill>
                  <a:srgbClr val="0070C0"/>
                </a:solidFill>
              </a:rPr>
              <a:t>  2 : zoom</a:t>
            </a:r>
            <a:r>
              <a:rPr lang="ja-JP" altLang="en-US" sz="1800" dirty="0" smtClean="0">
                <a:solidFill>
                  <a:srgbClr val="0070C0"/>
                </a:solidFill>
              </a:rPr>
              <a:t>実施   </a:t>
            </a:r>
            <a:r>
              <a:rPr lang="en-US" altLang="ja-JP" sz="1800" dirty="0" smtClean="0">
                <a:solidFill>
                  <a:srgbClr val="0070C0"/>
                </a:solidFill>
              </a:rPr>
              <a:t>※</a:t>
            </a:r>
            <a:r>
              <a:rPr lang="ja-JP" altLang="en-US" sz="1800" dirty="0">
                <a:solidFill>
                  <a:srgbClr val="0070C0"/>
                </a:solidFill>
              </a:rPr>
              <a:t> </a:t>
            </a:r>
            <a:r>
              <a:rPr lang="ja-JP" altLang="en-US" sz="1800" dirty="0" smtClean="0">
                <a:solidFill>
                  <a:srgbClr val="0070C0"/>
                </a:solidFill>
              </a:rPr>
              <a:t>提出済み課題について，井尻に説明する時間を設ける</a:t>
            </a:r>
            <a:endParaRPr lang="en-US" altLang="ja-JP" sz="1800" dirty="0" smtClean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rgbClr val="0070C0"/>
                </a:solidFill>
              </a:rPr>
              <a:t>09.   </a:t>
            </a:r>
            <a:r>
              <a:rPr lang="ja-JP" altLang="en-US" sz="1800" dirty="0" smtClean="0">
                <a:solidFill>
                  <a:srgbClr val="0070C0"/>
                </a:solidFill>
              </a:rPr>
              <a:t>プログラミング演習  </a:t>
            </a:r>
            <a:r>
              <a:rPr lang="en-US" altLang="ja-JP" sz="1800" dirty="0" smtClean="0">
                <a:solidFill>
                  <a:srgbClr val="0070C0"/>
                </a:solidFill>
              </a:rPr>
              <a:t>3 : zoom</a:t>
            </a:r>
            <a:r>
              <a:rPr lang="ja-JP" altLang="en-US" sz="1800" dirty="0" smtClean="0">
                <a:solidFill>
                  <a:srgbClr val="0070C0"/>
                </a:solidFill>
              </a:rPr>
              <a:t>実施 </a:t>
            </a:r>
            <a:r>
              <a:rPr lang="en-US" altLang="ja-JP" sz="1800" dirty="0" smtClean="0">
                <a:solidFill>
                  <a:srgbClr val="0070C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rgbClr val="0070C0"/>
                </a:solidFill>
              </a:rPr>
              <a:t>10.</a:t>
            </a:r>
            <a:r>
              <a:rPr lang="ja-JP" altLang="en-US" sz="1800" dirty="0" smtClean="0">
                <a:solidFill>
                  <a:srgbClr val="0070C0"/>
                </a:solidFill>
              </a:rPr>
              <a:t>　プログラミング演習  </a:t>
            </a:r>
            <a:r>
              <a:rPr lang="en-US" altLang="ja-JP" sz="1800" dirty="0" smtClean="0">
                <a:solidFill>
                  <a:srgbClr val="0070C0"/>
                </a:solidFill>
              </a:rPr>
              <a:t>4 : zoom</a:t>
            </a:r>
            <a:r>
              <a:rPr lang="ja-JP" altLang="en-US" sz="1800" dirty="0" smtClean="0">
                <a:solidFill>
                  <a:srgbClr val="0070C0"/>
                </a:solidFill>
              </a:rPr>
              <a:t>実施</a:t>
            </a:r>
            <a:r>
              <a:rPr lang="en-US" altLang="ja-JP" sz="1800" dirty="0" smtClean="0">
                <a:solidFill>
                  <a:srgbClr val="0070C0"/>
                </a:solidFill>
              </a:rPr>
              <a:t>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rgbClr val="0070C0"/>
                </a:solidFill>
              </a:rPr>
              <a:t>11.</a:t>
            </a:r>
            <a:r>
              <a:rPr lang="ja-JP" altLang="en-US" sz="1800" dirty="0" smtClean="0">
                <a:solidFill>
                  <a:srgbClr val="0070C0"/>
                </a:solidFill>
              </a:rPr>
              <a:t>　</a:t>
            </a:r>
            <a:r>
              <a:rPr lang="ja-JP" altLang="en-US" sz="1800" dirty="0">
                <a:solidFill>
                  <a:srgbClr val="0070C0"/>
                </a:solidFill>
              </a:rPr>
              <a:t>プログラミング</a:t>
            </a:r>
            <a:r>
              <a:rPr lang="ja-JP" altLang="en-US" sz="1800" dirty="0" smtClean="0">
                <a:solidFill>
                  <a:srgbClr val="0070C0"/>
                </a:solidFill>
              </a:rPr>
              <a:t>演習  </a:t>
            </a:r>
            <a:r>
              <a:rPr lang="en-US" altLang="ja-JP" sz="1800" dirty="0" smtClean="0">
                <a:solidFill>
                  <a:srgbClr val="0070C0"/>
                </a:solidFill>
              </a:rPr>
              <a:t>5 : zoom</a:t>
            </a:r>
            <a:r>
              <a:rPr lang="ja-JP" altLang="en-US" sz="1800" dirty="0" smtClean="0">
                <a:solidFill>
                  <a:srgbClr val="0070C0"/>
                </a:solidFill>
              </a:rPr>
              <a:t>実施 </a:t>
            </a:r>
            <a:endParaRPr lang="en-US" altLang="ja-JP" sz="1800" dirty="0" smtClean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12.   </a:t>
            </a:r>
            <a:r>
              <a:rPr lang="ja-JP" altLang="en-US" sz="1800" dirty="0" smtClean="0"/>
              <a:t>筆記試験</a:t>
            </a:r>
            <a:endParaRPr lang="en-US" altLang="ja-JP" sz="1800" dirty="0" smtClean="0"/>
          </a:p>
        </p:txBody>
      </p:sp>
    </p:spTree>
    <p:extLst>
      <p:ext uri="{BB962C8B-B14F-4D97-AF65-F5344CB8AC3E}">
        <p14:creationId xmlns:p14="http://schemas.microsoft.com/office/powerpoint/2010/main" val="301714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64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2075182" y="4296435"/>
            <a:ext cx="84658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抽出の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ための前処理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データが画像ならば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二値化、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平滑化、先鋭化、特徴保存平滑化、など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3021838" y="3421216"/>
            <a:ext cx="890694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1079501" y="4057233"/>
            <a:ext cx="10490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入力データ群に対し，同じクラスは近く・異なるクラス遠くなるような特徴空間にデータを射影する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良い特徴空間を構築するには、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知識・経験・試行錯誤が必要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画像認識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HLAC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SIFT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HoG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特徴などが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有名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最近流行りの深層学習は特徴量の設計もデータから学習する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深層学習の発展に伴い，人がデザインした特徴量は「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Hand Craft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な」特徴量と呼ばれる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1" name="右矢印 60"/>
          <p:cNvSpPr/>
          <p:nvPr/>
        </p:nvSpPr>
        <p:spPr>
          <a:xfrm rot="17542382">
            <a:off x="4971189" y="3294092"/>
            <a:ext cx="72740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3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787401" y="4002569"/>
            <a:ext cx="10248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正解データ群を利用して特徴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空間を分割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する（訓練）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識別対象を特徴空間に射影し，上記の分割結果を用いてラベルを割り振る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クラス分類の手法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K-Nearest Neighbor,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ベイズ決定則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決定木（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random forests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サポートベクタマシン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ニューラルネットワーク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etc…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7464284" y="3177661"/>
            <a:ext cx="64039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45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291" y="174626"/>
            <a:ext cx="11227419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まとめ 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パターン認識とは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09197" y="1241236"/>
            <a:ext cx="10928279" cy="828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 smtClean="0"/>
              <a:t>『</a:t>
            </a:r>
            <a:r>
              <a:rPr lang="ja-JP" altLang="en-US" sz="2400" dirty="0" smtClean="0"/>
              <a:t>データの中の規則性を自動的に見つけ出し、その規則性を使ってデータを異なるカテゴリに分類する処理</a:t>
            </a:r>
            <a:r>
              <a:rPr lang="en-US" altLang="ja-JP" sz="2400" dirty="0" smtClean="0"/>
              <a:t>』</a:t>
            </a:r>
            <a:r>
              <a:rPr lang="ja-JP" altLang="en-US" sz="2400" dirty="0" smtClean="0"/>
              <a:t> </a:t>
            </a:r>
            <a:r>
              <a:rPr lang="en-US" altLang="ja-JP" sz="2400" i="1" dirty="0" smtClean="0"/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09197" y="2327321"/>
            <a:ext cx="5826503" cy="114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ja-JP" altLang="en-US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 </a:t>
            </a:r>
            <a:r>
              <a:rPr lang="en-US" altLang="ja-JP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</a:p>
          <a:p>
            <a:pPr marL="0" indent="0">
              <a:buNone/>
            </a:pP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の入力データを</a:t>
            </a:r>
            <a:r>
              <a:rPr lang="ja-JP" altLang="en-US" sz="1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378196" y="2345411"/>
            <a:ext cx="5343904" cy="11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の入力データから未知の類似した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グループ（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クラスタ）を発見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272938" y="5356959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3177089" y="4805680"/>
            <a:ext cx="1374859" cy="1684842"/>
            <a:chOff x="3207170" y="1473762"/>
            <a:chExt cx="1374859" cy="1684842"/>
          </a:xfrm>
        </p:grpSpPr>
        <p:sp>
          <p:nvSpPr>
            <p:cNvPr id="9" name="正方形/長方形 8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11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" name="グループ化 13"/>
          <p:cNvGrpSpPr/>
          <p:nvPr/>
        </p:nvGrpSpPr>
        <p:grpSpPr>
          <a:xfrm>
            <a:off x="5288374" y="4577954"/>
            <a:ext cx="1739899" cy="1912568"/>
            <a:chOff x="4985751" y="1246036"/>
            <a:chExt cx="1739899" cy="1912568"/>
          </a:xfrm>
        </p:grpSpPr>
        <p:sp>
          <p:nvSpPr>
            <p:cNvPr id="15" name="正方形/長方形 14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16" name="グループ化 15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7" name="グループ化 16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27" name="直線矢印コネクタ 26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グループ化 17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25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23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グループ化 19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21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9" name="グループ化 28"/>
          <p:cNvGrpSpPr/>
          <p:nvPr/>
        </p:nvGrpSpPr>
        <p:grpSpPr>
          <a:xfrm>
            <a:off x="7764699" y="4577954"/>
            <a:ext cx="1775459" cy="1912568"/>
            <a:chOff x="7248547" y="1246036"/>
            <a:chExt cx="1775459" cy="1912568"/>
          </a:xfrm>
        </p:grpSpPr>
        <p:sp>
          <p:nvSpPr>
            <p:cNvPr id="30" name="正方形/長方形 29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31" name="グループ化 30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35" name="グループ化 3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45" name="直線矢印コネクタ 4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矢印コネクタ 4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グループ化 3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4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7" name="グループ化 3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4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8" name="グループ化 3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3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32" name="直線コネクタ 31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グループ化 46"/>
          <p:cNvGrpSpPr/>
          <p:nvPr/>
        </p:nvGrpSpPr>
        <p:grpSpPr>
          <a:xfrm>
            <a:off x="702954" y="4631796"/>
            <a:ext cx="1737709" cy="2099204"/>
            <a:chOff x="664854" y="1299878"/>
            <a:chExt cx="1737709" cy="2099204"/>
          </a:xfrm>
        </p:grpSpPr>
        <p:grpSp>
          <p:nvGrpSpPr>
            <p:cNvPr id="48" name="グループ化 47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52" name="グループ化 51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53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テキスト ボックス 48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50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右矢印 55"/>
          <p:cNvSpPr/>
          <p:nvPr/>
        </p:nvSpPr>
        <p:spPr>
          <a:xfrm>
            <a:off x="25926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右矢印 56"/>
          <p:cNvSpPr/>
          <p:nvPr/>
        </p:nvSpPr>
        <p:spPr>
          <a:xfrm>
            <a:off x="463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右矢印 57"/>
          <p:cNvSpPr/>
          <p:nvPr/>
        </p:nvSpPr>
        <p:spPr>
          <a:xfrm>
            <a:off x="72154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右矢印 58"/>
          <p:cNvSpPr/>
          <p:nvPr/>
        </p:nvSpPr>
        <p:spPr>
          <a:xfrm>
            <a:off x="971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コンテンツ プレースホルダー 2"/>
          <p:cNvSpPr txBox="1">
            <a:spLocks/>
          </p:cNvSpPr>
          <p:nvPr/>
        </p:nvSpPr>
        <p:spPr>
          <a:xfrm>
            <a:off x="421897" y="3902121"/>
            <a:ext cx="11084303" cy="479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クラス分類の一般的な手順は以下の通り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91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4946" y="365126"/>
            <a:ext cx="11062319" cy="733270"/>
          </a:xfrm>
        </p:spPr>
        <p:txBody>
          <a:bodyPr/>
          <a:lstStyle/>
          <a:p>
            <a:r>
              <a:rPr kumimoji="1" lang="ja-JP" altLang="en-US" dirty="0" smtClean="0"/>
              <a:t>識別器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4946" y="1292351"/>
            <a:ext cx="10916483" cy="18926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 smtClean="0"/>
              <a:t>教師データ（ラベルつき特徴ベクトル）から特徴空間の分割方法を学習し</a:t>
            </a:r>
            <a:r>
              <a:rPr lang="ja-JP" altLang="en-US" sz="2400" dirty="0"/>
              <a:t>，</a:t>
            </a:r>
            <a:r>
              <a:rPr lang="ja-JP" altLang="en-US" sz="2400" dirty="0" smtClean="0"/>
              <a:t>未知データにラベル付けを行なう手法</a:t>
            </a:r>
            <a:endParaRPr lang="en-US" altLang="ja-JP" sz="2400" dirty="0" smtClean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 smtClean="0"/>
              <a:t>プロトタイプ法，</a:t>
            </a:r>
            <a:r>
              <a:rPr lang="en-US" altLang="ja-JP" sz="2400" dirty="0" err="1" smtClean="0"/>
              <a:t>kNN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k-Nearest-Neighbor</a:t>
            </a:r>
            <a:r>
              <a:rPr lang="ja-JP" altLang="en-US" sz="2400" dirty="0" smtClean="0"/>
              <a:t>法），</a:t>
            </a:r>
            <a:r>
              <a:rPr lang="en-US" altLang="ja-JP" sz="2400" dirty="0" smtClean="0"/>
              <a:t>SVM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Support Vector </a:t>
            </a:r>
            <a:r>
              <a:rPr lang="en-US" altLang="ja-JP" sz="2400" dirty="0" err="1" smtClean="0"/>
              <a:t>Macine</a:t>
            </a:r>
            <a:r>
              <a:rPr lang="ja-JP" altLang="en-US" sz="2400" dirty="0" smtClean="0"/>
              <a:t>）</a:t>
            </a:r>
            <a:r>
              <a:rPr lang="en-US" altLang="ja-JP" sz="2400" dirty="0" smtClean="0"/>
              <a:t>RM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Random Forest</a:t>
            </a:r>
            <a:r>
              <a:rPr lang="ja-JP" altLang="en-US" sz="2400" dirty="0" smtClean="0"/>
              <a:t>）</a:t>
            </a:r>
            <a:endParaRPr lang="en-US" altLang="ja-JP" sz="24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73" y="3415757"/>
            <a:ext cx="3882561" cy="33121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508" y="3415757"/>
            <a:ext cx="3882561" cy="3312137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7791142" y="3541772"/>
            <a:ext cx="824729" cy="3038475"/>
            <a:chOff x="7274714" y="3484652"/>
            <a:chExt cx="824729" cy="3038475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7274714" y="3484652"/>
              <a:ext cx="824729" cy="3038475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7315200" y="35240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分割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12" name="円/楕円 11"/>
          <p:cNvSpPr/>
          <p:nvPr/>
        </p:nvSpPr>
        <p:spPr>
          <a:xfrm>
            <a:off x="8721253" y="6039943"/>
            <a:ext cx="123290" cy="12329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812703" y="588620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未知データに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ラベル付け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3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0667" y="858612"/>
            <a:ext cx="5280190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0667" y="2098465"/>
            <a:ext cx="6267162" cy="3126678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各クラスを代表する点を選択（作成）</a:t>
            </a:r>
            <a:endParaRPr lang="en-US" altLang="ja-JP" sz="20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↑これをプロトタイプと呼ぶ</a:t>
            </a:r>
            <a:endParaRPr kumimoji="1" lang="en-US" altLang="ja-JP" sz="2400" dirty="0"/>
          </a:p>
          <a:p>
            <a:pPr lvl="1"/>
            <a:r>
              <a:rPr lang="ja-JP" altLang="en-US" sz="2000" dirty="0" smtClean="0"/>
              <a:t>代表的なデータをプロトタイプにする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クラス内データの平均値をプロトタイプにする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lang="ja-JP" altLang="en-US" sz="2400" dirty="0" smtClean="0"/>
              <a:t>未知データを特徴空間に配置し，最も近いプロトタイプのラベルを識別結果とする</a:t>
            </a:r>
            <a:endParaRPr kumimoji="1" lang="ja-JP" altLang="en-US" sz="24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8195083" y="2615693"/>
            <a:ext cx="3362595" cy="2757950"/>
            <a:chOff x="4778515" y="3357716"/>
            <a:chExt cx="3362595" cy="2757950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ボックス 24"/>
          <p:cNvSpPr txBox="1"/>
          <p:nvPr/>
        </p:nvSpPr>
        <p:spPr>
          <a:xfrm>
            <a:off x="10637750" y="538017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特徴１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459525" y="2517639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7" name="Picture 5" descr="C:\Users\takashi\Desktop\apple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122" y="4283683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takashi\Desktop\apple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43" y="3693200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takashi\Desktop\appleTrgt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279" y="3244603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11040088" y="3441600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takashi\Desktop\apple1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816" y="3936165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422849" y="2895534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8888128" y="2697521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8772677" y="3146285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9364984" y="2527172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42" y="2991302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 descr="C:\Users\takashi\Desktop\banana1.b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983" y="4708301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9" descr="C:\Users\takashi\Desktop\banana2.bm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665" y="4682084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5" descr="C:\Users\takashi\Desktop\banana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06" y="4346198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円/楕円 49"/>
          <p:cNvSpPr/>
          <p:nvPr/>
        </p:nvSpPr>
        <p:spPr>
          <a:xfrm>
            <a:off x="9004138" y="2952179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8915238" y="4571429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10851988" y="3790379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9744668" y="178697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4" name="円/楕円 53"/>
          <p:cNvSpPr/>
          <p:nvPr/>
        </p:nvSpPr>
        <p:spPr>
          <a:xfrm>
            <a:off x="8711131" y="1787695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9050856" y="1787695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9425506" y="1787695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47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2400" dirty="0" smtClean="0"/>
                  <a:t>プロトタイプまでの距離で識別するのは</a:t>
                </a:r>
                <a:r>
                  <a:rPr lang="en-US" altLang="ja-JP" sz="2400" dirty="0" smtClean="0"/>
                  <a:t>OK</a:t>
                </a:r>
              </a:p>
              <a:p>
                <a:pPr marL="0" indent="0">
                  <a:buNone/>
                </a:pPr>
                <a:r>
                  <a:rPr lang="ja-JP" altLang="en-US" sz="2400" dirty="0" smtClean="0"/>
                  <a:t>で</a:t>
                </a:r>
                <a:r>
                  <a:rPr lang="ja-JP" altLang="en-US" sz="2400" dirty="0"/>
                  <a:t>も</a:t>
                </a:r>
                <a:r>
                  <a:rPr lang="ja-JP" altLang="en-US" sz="2400" dirty="0" smtClean="0"/>
                  <a:t>明らかに分布の形が異なるクラス同士をユークリッド距離で比較していいの？</a:t>
                </a:r>
                <a:endParaRPr lang="en-US" altLang="ja-JP" sz="2400" dirty="0" smtClean="0"/>
              </a:p>
              <a:p>
                <a:pPr marL="0" indent="0">
                  <a:buNone/>
                </a:pPr>
                <a:endParaRPr lang="en-US" altLang="ja-JP" sz="2400" dirty="0" smtClean="0"/>
              </a:p>
              <a:p>
                <a:pPr marL="0" indent="0">
                  <a:buNone/>
                </a:pPr>
                <a:r>
                  <a:rPr lang="ja-JP" altLang="en-US" sz="2400" dirty="0" smtClean="0"/>
                  <a:t>右図におい</a:t>
                </a:r>
                <a:r>
                  <a:rPr lang="ja-JP" altLang="en-US" sz="2400" dirty="0"/>
                  <a:t>て</a:t>
                </a:r>
                <a:r>
                  <a:rPr lang="en-US" altLang="ja-JP" sz="2400" dirty="0" smtClean="0"/>
                  <a:t>…</a:t>
                </a:r>
              </a:p>
              <a:p>
                <a:r>
                  <a:rPr kumimoji="1" lang="ja-JP" altLang="en-US" sz="2000" dirty="0" smtClean="0"/>
                  <a:t>赤</a:t>
                </a:r>
                <a:r>
                  <a:rPr kumimoji="1" lang="en-US" altLang="ja-JP" sz="2000" dirty="0" smtClean="0"/>
                  <a:t>:</a:t>
                </a:r>
                <a:r>
                  <a:rPr kumimoji="1" lang="ja-JP" altLang="en-US" sz="2000" dirty="0" smtClean="0"/>
                  <a:t>平均</a:t>
                </a:r>
                <a:r>
                  <a:rPr kumimoji="1" lang="en-US" altLang="ja-JP" sz="2000" dirty="0" smtClean="0"/>
                  <a:t>(2,2), </a:t>
                </a:r>
                <a:r>
                  <a:rPr kumimoji="1" lang="ja-JP" altLang="en-US" sz="2000" dirty="0" smtClean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 smtClean="0"/>
                  <a:t>　のガウス分布</a:t>
                </a:r>
                <a:endParaRPr kumimoji="1" lang="en-US" altLang="ja-JP" sz="2000" dirty="0" smtClean="0"/>
              </a:p>
              <a:p>
                <a:r>
                  <a:rPr lang="ja-JP" altLang="en-US" sz="2000" dirty="0" smtClean="0"/>
                  <a:t>青</a:t>
                </a:r>
                <a:r>
                  <a:rPr lang="en-US" altLang="ja-JP" sz="2000" dirty="0" smtClean="0"/>
                  <a:t>:</a:t>
                </a:r>
                <a:r>
                  <a:rPr lang="ja-JP" altLang="en-US" sz="2000" dirty="0" smtClean="0"/>
                  <a:t>平均</a:t>
                </a:r>
                <a:r>
                  <a:rPr lang="en-US" altLang="ja-JP" sz="2000" dirty="0" smtClean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 smtClean="0"/>
                  <a:t> の</a:t>
                </a:r>
                <a:r>
                  <a:rPr lang="ja-JP" altLang="en-US" sz="2000" dirty="0"/>
                  <a:t>ガウス</a:t>
                </a:r>
                <a:r>
                  <a:rPr lang="ja-JP" altLang="en-US" sz="2000" dirty="0" smtClean="0"/>
                  <a:t>分布</a:t>
                </a:r>
                <a:endParaRPr lang="en-US" altLang="ja-JP" sz="2000" dirty="0"/>
              </a:p>
              <a:p>
                <a:endParaRPr lang="en-US" altLang="ja-JP" sz="2400" dirty="0"/>
              </a:p>
              <a:p>
                <a:r>
                  <a:rPr kumimoji="1" lang="ja-JP" altLang="en-US" sz="2000" dirty="0" smtClean="0"/>
                  <a:t>未知データ </a:t>
                </a:r>
                <a:r>
                  <a:rPr kumimoji="1" lang="en-US" altLang="ja-JP" sz="2000" dirty="0" smtClean="0"/>
                  <a:t>(6,2)</a:t>
                </a:r>
                <a:r>
                  <a:rPr kumimoji="1" lang="ja-JP" altLang="en-US" sz="2000" dirty="0" smtClean="0"/>
                  <a:t>はどちらのクラス？</a:t>
                </a:r>
                <a:endParaRPr kumimoji="1" lang="en-US" altLang="ja-JP" sz="20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538" t="-1425" r="-4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932948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131306" y="3664264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266369" y="3711137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9094669" y="3711137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2578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3754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320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ja-JP" sz="2000" dirty="0" smtClean="0"/>
                  <a:t>N</a:t>
                </a:r>
                <a:r>
                  <a:rPr kumimoji="1" lang="ja-JP" altLang="en-US" sz="2000" dirty="0" smtClean="0"/>
                  <a:t>個の点群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sz="20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en-US" altLang="ja-JP" sz="2000" dirty="0" smtClean="0"/>
                  <a:t> </a:t>
                </a:r>
                <a:r>
                  <a:rPr lang="ja-JP" altLang="en-US" sz="2000" dirty="0" smtClean="0"/>
                  <a:t>の平均と分散共分散行列は</a:t>
                </a:r>
                <a:r>
                  <a:rPr lang="en-US" altLang="ja-JP" sz="2000" dirty="0" smtClean="0"/>
                  <a:t>…</a:t>
                </a:r>
              </a:p>
              <a:p>
                <a:pPr marL="0" indent="0">
                  <a:buNone/>
                </a:pPr>
                <a:r>
                  <a:rPr kumimoji="1" lang="en-US" altLang="ja-JP" sz="2000" dirty="0" smtClean="0"/>
                  <a:t>	    </a:t>
                </a:r>
                <a:r>
                  <a:rPr kumimoji="1" lang="ja-JP" altLang="en-US" sz="2000" dirty="0" smtClean="0"/>
                  <a:t>平均 </a:t>
                </a:r>
                <a:r>
                  <a:rPr kumimoji="1" lang="en-US" altLang="ja-JP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JP" sz="2000" dirty="0" smtClean="0"/>
              </a:p>
              <a:p>
                <a:pPr marL="0" indent="0">
                  <a:buNone/>
                </a:pPr>
                <a:r>
                  <a:rPr lang="ja-JP" altLang="en-US" sz="2000" dirty="0" smtClean="0"/>
                  <a:t>分散共分散</a:t>
                </a:r>
                <a:r>
                  <a:rPr lang="ja-JP" altLang="en-US" sz="2000" dirty="0"/>
                  <a:t>行列</a:t>
                </a:r>
                <a:r>
                  <a:rPr lang="ja-JP" altLang="en-US" sz="2000" dirty="0" smtClean="0"/>
                  <a:t> </a:t>
                </a:r>
                <a:r>
                  <a:rPr lang="en-US" altLang="ja-JP" sz="20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ja-JP" sz="2000" dirty="0" smtClean="0"/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kumimoji="1" lang="ja-JP" altLang="en-US" sz="2000" dirty="0" smtClean="0"/>
                  <a:t>点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ja-JP" altLang="en-US" sz="2000" dirty="0" smtClean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kumimoji="1" lang="ja-JP" altLang="en-US" sz="2000" dirty="0" smtClean="0"/>
                  <a:t>のユークリッド距離 </a:t>
                </a:r>
                <a:r>
                  <a:rPr kumimoji="1" lang="en-US" altLang="ja-JP" sz="2000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b="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kumimoji="1" lang="en-US" altLang="ja-JP" sz="2000" dirty="0" smtClean="0"/>
                  <a:t> </a:t>
                </a:r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 dirty="0"/>
                  <a:t>点</a:t>
                </a:r>
                <a14:m>
                  <m:oMath xmlns:m="http://schemas.openxmlformats.org/officeDocument/2006/math"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ja-JP" altLang="en-US" sz="20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ja-JP" altLang="en-US" sz="2000" dirty="0" smtClean="0"/>
                  <a:t>のマハラノビス距離 </a:t>
                </a:r>
                <a:r>
                  <a:rPr lang="en-US" altLang="ja-JP" sz="2000" dirty="0" smtClean="0"/>
                  <a:t>: 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000" dirty="0"/>
                  <a:t> </a:t>
                </a:r>
                <a:r>
                  <a:rPr lang="en-US" altLang="ja-JP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lang="en-US" altLang="ja-JP" sz="2000" dirty="0"/>
                  <a:t> 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058" t="-10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439788"/>
            <a:ext cx="4659086" cy="3684080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644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2000" dirty="0" smtClean="0"/>
                  <a:t>赤</a:t>
                </a:r>
                <a:r>
                  <a:rPr kumimoji="1" lang="en-US" altLang="ja-JP" sz="2000" dirty="0" smtClean="0"/>
                  <a:t>:</a:t>
                </a:r>
                <a:r>
                  <a:rPr kumimoji="1" lang="ja-JP" altLang="en-US" sz="2000" dirty="0" smtClean="0"/>
                  <a:t>平均</a:t>
                </a:r>
                <a:r>
                  <a:rPr kumimoji="1" lang="en-US" altLang="ja-JP" sz="2000" dirty="0" smtClean="0"/>
                  <a:t>(2,2), </a:t>
                </a:r>
                <a:r>
                  <a:rPr kumimoji="1" lang="ja-JP" altLang="en-US" sz="2000" dirty="0" smtClean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 smtClean="0"/>
                  <a:t>　のガウス分布</a:t>
                </a:r>
                <a:endParaRPr kumimoji="1" lang="en-US" altLang="ja-JP" sz="2000" dirty="0" smtClean="0"/>
              </a:p>
              <a:p>
                <a:r>
                  <a:rPr lang="ja-JP" altLang="en-US" sz="2000" dirty="0" smtClean="0"/>
                  <a:t>青</a:t>
                </a:r>
                <a:r>
                  <a:rPr lang="en-US" altLang="ja-JP" sz="2000" dirty="0" smtClean="0"/>
                  <a:t>:</a:t>
                </a:r>
                <a:r>
                  <a:rPr lang="ja-JP" altLang="en-US" sz="2000" dirty="0" smtClean="0"/>
                  <a:t>平均</a:t>
                </a:r>
                <a:r>
                  <a:rPr lang="en-US" altLang="ja-JP" sz="2000" dirty="0" smtClean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 smtClean="0"/>
                  <a:t> の</a:t>
                </a:r>
                <a:r>
                  <a:rPr lang="ja-JP" altLang="en-US" sz="2000" dirty="0"/>
                  <a:t>ガウス</a:t>
                </a:r>
                <a:r>
                  <a:rPr lang="ja-JP" altLang="en-US" sz="2000" dirty="0" smtClean="0"/>
                  <a:t>分布</a:t>
                </a:r>
                <a:endParaRPr lang="en-US" altLang="ja-JP" sz="2000" dirty="0" smtClean="0"/>
              </a:p>
              <a:p>
                <a:endParaRPr lang="en-US" altLang="ja-JP" sz="2000" dirty="0" smtClean="0"/>
              </a:p>
              <a:p>
                <a:r>
                  <a:rPr kumimoji="1" lang="ja-JP" altLang="en-US" sz="2000" dirty="0" smtClean="0"/>
                  <a:t>マハラノビス距離を用いた</a:t>
                </a:r>
                <a:r>
                  <a:rPr kumimoji="1" lang="ja-JP" altLang="en-US" sz="2000" dirty="0"/>
                  <a:t>場合</a:t>
                </a:r>
                <a:r>
                  <a:rPr kumimoji="1" lang="ja-JP" altLang="en-US" sz="2000" dirty="0" smtClean="0"/>
                  <a:t>未知データ </a:t>
                </a:r>
                <a:r>
                  <a:rPr kumimoji="1" lang="en-US" altLang="ja-JP" sz="2000" dirty="0" smtClean="0"/>
                  <a:t>(6,2)</a:t>
                </a:r>
                <a:r>
                  <a:rPr kumimoji="1" lang="ja-JP" altLang="en-US" sz="2000" dirty="0" smtClean="0"/>
                  <a:t>はどちらのクラス？</a:t>
                </a:r>
                <a:endParaRPr kumimoji="1" lang="en-US" altLang="ja-JP" sz="20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  <a:blipFill rotWithShape="0">
                <a:blip r:embed="rId3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14" y="1555577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029706" y="3344950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164769" y="3391823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8993069" y="3391823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1562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2738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593014" y="5885934"/>
            <a:ext cx="941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マハラノビス距離は点群の分布を考慮</a:t>
            </a:r>
            <a:r>
              <a:rPr lang="ja-JP" altLang="en-US" dirty="0" smtClean="0"/>
              <a:t>し，分散の大きさの逆数で正規化した距離と考えられる</a:t>
            </a:r>
            <a:endParaRPr lang="en-US" altLang="ja-JP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17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7881" y="365126"/>
            <a:ext cx="11049619" cy="733270"/>
          </a:xfrm>
        </p:spPr>
        <p:txBody>
          <a:bodyPr>
            <a:normAutofit/>
          </a:bodyPr>
          <a:lstStyle/>
          <a:p>
            <a:r>
              <a:rPr lang="en-US" altLang="ja-JP" sz="3600" dirty="0" smtClean="0"/>
              <a:t>Contents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7881" y="1343722"/>
            <a:ext cx="11049619" cy="5296829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パターン認識概論</a:t>
            </a:r>
            <a:endParaRPr lang="en-US" altLang="ja-JP" dirty="0" smtClean="0"/>
          </a:p>
          <a:p>
            <a:r>
              <a:rPr lang="ja-JP" altLang="en-US" dirty="0" smtClean="0"/>
              <a:t>特徴抽出</a:t>
            </a:r>
            <a:endParaRPr lang="en-US" altLang="ja-JP" dirty="0" smtClean="0"/>
          </a:p>
          <a:p>
            <a:r>
              <a:rPr lang="ja-JP" altLang="en-US" dirty="0" smtClean="0"/>
              <a:t>識別器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kNN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サポートベクターマシン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決定木</a:t>
            </a:r>
            <a:r>
              <a:rPr lang="en-US" altLang="ja-JP" dirty="0" smtClean="0"/>
              <a:t>(Decision tree)</a:t>
            </a:r>
            <a:r>
              <a:rPr lang="ja-JP" altLang="en-US" dirty="0" smtClean="0"/>
              <a:t>とランダム森（</a:t>
            </a:r>
            <a:r>
              <a:rPr lang="en-US" altLang="ja-JP" dirty="0" smtClean="0"/>
              <a:t>Random forests)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直線コネクタ 116"/>
          <p:cNvCxnSpPr>
            <a:stCxn id="81" idx="3"/>
          </p:cNvCxnSpPr>
          <p:nvPr/>
        </p:nvCxnSpPr>
        <p:spPr>
          <a:xfrm>
            <a:off x="9438719" y="2844832"/>
            <a:ext cx="317657" cy="72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>
            <a:stCxn id="42" idx="1"/>
          </p:cNvCxnSpPr>
          <p:nvPr/>
        </p:nvCxnSpPr>
        <p:spPr>
          <a:xfrm flipH="1" flipV="1">
            <a:off x="9758758" y="3568936"/>
            <a:ext cx="374400" cy="69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/>
          <p:nvPr/>
        </p:nvCxnSpPr>
        <p:spPr>
          <a:xfrm flipH="1" flipV="1">
            <a:off x="9753995" y="3568938"/>
            <a:ext cx="658117" cy="146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>
            <a:stCxn id="28" idx="3"/>
          </p:cNvCxnSpPr>
          <p:nvPr/>
        </p:nvCxnSpPr>
        <p:spPr>
          <a:xfrm flipV="1">
            <a:off x="9408780" y="3566140"/>
            <a:ext cx="350879" cy="129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>
            <a:stCxn id="83" idx="2"/>
          </p:cNvCxnSpPr>
          <p:nvPr/>
        </p:nvCxnSpPr>
        <p:spPr>
          <a:xfrm flipH="1">
            <a:off x="9753995" y="3204804"/>
            <a:ext cx="121869" cy="361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>
            <a:stCxn id="77" idx="2"/>
          </p:cNvCxnSpPr>
          <p:nvPr/>
        </p:nvCxnSpPr>
        <p:spPr>
          <a:xfrm flipH="1">
            <a:off x="9756377" y="2964002"/>
            <a:ext cx="122956" cy="604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/>
          <p:cNvCxnSpPr>
            <a:stCxn id="27" idx="2"/>
          </p:cNvCxnSpPr>
          <p:nvPr/>
        </p:nvCxnSpPr>
        <p:spPr>
          <a:xfrm>
            <a:off x="9036831" y="3396547"/>
            <a:ext cx="721927" cy="17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 smtClean="0"/>
              <a:t>kNN</a:t>
            </a:r>
            <a:r>
              <a:rPr lang="en-US" altLang="ja-JP" dirty="0" smtClean="0"/>
              <a:t>(k-Nearest Neighbor</a:t>
            </a:r>
            <a:r>
              <a:rPr lang="ja-JP" altLang="en-US" dirty="0" smtClean="0"/>
              <a:t>法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特徴空間において，未知データとの距離が最も近い</a:t>
            </a:r>
            <a:r>
              <a:rPr kumimoji="1" lang="en-US" altLang="ja-JP" sz="2400" dirty="0" smtClean="0"/>
              <a:t>k</a:t>
            </a:r>
            <a:r>
              <a:rPr kumimoji="1" lang="ja-JP" altLang="en-US" sz="2400" dirty="0" smtClean="0"/>
              <a:t>個の教師データを検索し，その点の多数決でラベルを決定する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r>
              <a:rPr kumimoji="1" lang="ja-JP" altLang="en-US" sz="2400" dirty="0" smtClean="0"/>
              <a:t>特徴空間の次元が低く教師データの量が十分多いときには高い精度が得られる</a:t>
            </a:r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r>
              <a:rPr lang="ja-JP" altLang="en-US" sz="2400" dirty="0"/>
              <a:t>全</a:t>
            </a:r>
            <a:r>
              <a:rPr lang="ja-JP" altLang="en-US" sz="2400" dirty="0" smtClean="0"/>
              <a:t>教師</a:t>
            </a:r>
            <a:r>
              <a:rPr lang="ja-JP" altLang="en-US" sz="2400" dirty="0"/>
              <a:t>データ</a:t>
            </a:r>
            <a:r>
              <a:rPr lang="ja-JP" altLang="en-US" sz="2400" dirty="0" smtClean="0"/>
              <a:t>を保持するので</a:t>
            </a:r>
            <a:r>
              <a:rPr kumimoji="1" lang="ja-JP" altLang="en-US" sz="2400" dirty="0" smtClean="0"/>
              <a:t>メモリ</a:t>
            </a:r>
            <a:r>
              <a:rPr lang="ja-JP" altLang="en-US" sz="2400" dirty="0" smtClean="0"/>
              <a:t>消費が大きい</a:t>
            </a:r>
            <a:endParaRPr lang="en-US" altLang="ja-JP" sz="2400" dirty="0" smtClean="0"/>
          </a:p>
          <a:p>
            <a:r>
              <a:rPr kumimoji="1" lang="ja-JP" altLang="en-US" sz="2400" dirty="0"/>
              <a:t>素朴</a:t>
            </a:r>
            <a:r>
              <a:rPr kumimoji="1" lang="ja-JP" altLang="en-US" sz="2400" dirty="0" smtClean="0"/>
              <a:t>な実装をすると計算量も大きくなる</a:t>
            </a:r>
            <a:endParaRPr kumimoji="1" lang="en-US" altLang="ja-JP" sz="2400" dirty="0" smtClean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16607" y="24082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9647254" y="3446105"/>
            <a:ext cx="224810" cy="2248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8669551" y="5806559"/>
            <a:ext cx="2587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k=7 (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赤２、青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140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35981" y="365126"/>
            <a:ext cx="11011519" cy="733270"/>
          </a:xfrm>
        </p:spPr>
        <p:txBody>
          <a:bodyPr/>
          <a:lstStyle/>
          <a:p>
            <a:r>
              <a:rPr lang="en-US" altLang="ja-JP" dirty="0" err="1"/>
              <a:t>k</a:t>
            </a:r>
            <a:r>
              <a:rPr kumimoji="1" lang="en-US" altLang="ja-JP" dirty="0" err="1" smtClean="0"/>
              <a:t>d</a:t>
            </a:r>
            <a:r>
              <a:rPr kumimoji="1" lang="en-US" altLang="ja-JP" dirty="0" smtClean="0"/>
              <a:t>-tree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26200" y="1257301"/>
            <a:ext cx="5334000" cy="5181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 smtClean="0"/>
              <a:t>K-dimensional tree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分木構造により空間を分割し，高速な近傍探索を可能にする</a:t>
            </a:r>
            <a:endParaRPr kumimoji="1" lang="en-US" altLang="ja-JP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近傍探索の計算複雑度は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平均</a:t>
            </a:r>
            <a:r>
              <a:rPr lang="en-US" altLang="ja-JP" dirty="0" smtClean="0"/>
              <a:t>	</a:t>
            </a:r>
            <a:r>
              <a:rPr lang="ja-JP" altLang="en-US" dirty="0" smtClean="0"/>
              <a:t>　　</a:t>
            </a:r>
            <a:r>
              <a:rPr lang="en-US" altLang="ja-JP" dirty="0" smtClean="0"/>
              <a:t>O(log 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最悪ケース</a:t>
            </a:r>
            <a:r>
              <a:rPr lang="ja-JP" altLang="en-US" dirty="0"/>
              <a:t>　 </a:t>
            </a:r>
            <a:r>
              <a:rPr lang="en-US" altLang="ja-JP" dirty="0" smtClean="0"/>
              <a:t>O(N)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2" y="1020762"/>
            <a:ext cx="5938838" cy="5694358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5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648575" y="309880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1,2,3,4,5,6,7,8,9,10,11,12,13,14,15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813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407275" y="3771900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1,2,3,4,5,6,7</a:t>
            </a:r>
            <a:endParaRPr kumimoji="1" lang="ja-JP" altLang="en-US" dirty="0"/>
          </a:p>
        </p:txBody>
      </p:sp>
      <p:cxnSp>
        <p:nvCxnSpPr>
          <p:cNvPr id="32" name="直線コネクタ 31"/>
          <p:cNvCxnSpPr>
            <a:endCxn id="35" idx="0"/>
          </p:cNvCxnSpPr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endCxn id="36" idx="0"/>
          </p:cNvCxnSpPr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528175" y="377190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6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1151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3,5,6</a:t>
            </a:r>
            <a:endParaRPr kumimoji="1" lang="ja-JP" altLang="en-US" dirty="0"/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  <a:endCxn id="49" idx="0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  <a:endCxn id="50" idx="0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83978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1,2,7</a:t>
            </a:r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9490075" y="487576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9,12,15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0747375" y="487576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10,11,13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92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rgbClr val="FF99FF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5695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0157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77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9" name="円/楕円 88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0" name="直線矢印コネクタ 89"/>
          <p:cNvCxnSpPr/>
          <p:nvPr/>
        </p:nvCxnSpPr>
        <p:spPr>
          <a:xfrm>
            <a:off x="9610928" y="3375497"/>
            <a:ext cx="395592" cy="337226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/>
          <p:nvPr/>
        </p:nvCxnSpPr>
        <p:spPr>
          <a:xfrm>
            <a:off x="2282758" y="4656306"/>
            <a:ext cx="622571" cy="0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/>
          <p:nvPr/>
        </p:nvCxnSpPr>
        <p:spPr>
          <a:xfrm>
            <a:off x="4244501" y="3923491"/>
            <a:ext cx="6486" cy="658238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H="1">
            <a:off x="10165404" y="4361235"/>
            <a:ext cx="372893" cy="512322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 flipH="1">
            <a:off x="3401438" y="5175115"/>
            <a:ext cx="577174" cy="1621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 flipH="1">
            <a:off x="9737387" y="5421550"/>
            <a:ext cx="207524" cy="51232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6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95" name="直線矢印コネクタ 94"/>
          <p:cNvCxnSpPr/>
          <p:nvPr/>
        </p:nvCxnSpPr>
        <p:spPr>
          <a:xfrm flipV="1">
            <a:off x="9626930" y="6276975"/>
            <a:ext cx="0" cy="53946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 flipH="1">
            <a:off x="10375075" y="5771408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08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89" name="直線矢印コネクタ 88"/>
          <p:cNvCxnSpPr/>
          <p:nvPr/>
        </p:nvCxnSpPr>
        <p:spPr>
          <a:xfrm flipH="1">
            <a:off x="10710717" y="36444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/>
          <p:nvPr/>
        </p:nvCxnSpPr>
        <p:spPr>
          <a:xfrm flipH="1">
            <a:off x="9453417" y="25776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1005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784726"/>
            <a:ext cx="11708780" cy="1501774"/>
          </a:xfrm>
        </p:spPr>
        <p:txBody>
          <a:bodyPr>
            <a:normAutofit/>
          </a:bodyPr>
          <a:lstStyle/>
          <a:p>
            <a:pPr algn="r"/>
            <a:r>
              <a:rPr lang="en-US" altLang="ja-JP" sz="4000" dirty="0" smtClean="0"/>
              <a:t>Decision tree </a:t>
            </a:r>
            <a:r>
              <a:rPr lang="ja-JP" altLang="en-US" sz="4000" dirty="0" smtClean="0"/>
              <a:t>と </a:t>
            </a:r>
            <a:r>
              <a:rPr lang="en-US" altLang="ja-JP" sz="4000" dirty="0" smtClean="0"/>
              <a:t>Random forests</a:t>
            </a:r>
            <a:endParaRPr kumimoji="1" lang="ja-JP" altLang="en-US" sz="4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26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0287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60287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1821730" y="3414567"/>
            <a:ext cx="8593546" cy="3049022"/>
            <a:chOff x="297730" y="3137477"/>
            <a:chExt cx="8593546" cy="3049022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297730" y="3137477"/>
              <a:ext cx="3102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/>
                <a:t>例</a:t>
              </a:r>
              <a:r>
                <a:rPr lang="en-US" altLang="ja-JP" sz="2000" dirty="0"/>
                <a:t>) </a:t>
              </a:r>
              <a:r>
                <a:rPr lang="ja-JP" altLang="en-US" sz="2000" dirty="0"/>
                <a:t>手書き文字画像の認識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1172"/>
            <a:stretch/>
          </p:blipFill>
          <p:spPr bwMode="auto">
            <a:xfrm>
              <a:off x="947161" y="5538499"/>
              <a:ext cx="42545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4" r="9800"/>
            <a:stretch/>
          </p:blipFill>
          <p:spPr bwMode="auto">
            <a:xfrm>
              <a:off x="1519672" y="55384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917"/>
            <a:stretch/>
          </p:blipFill>
          <p:spPr bwMode="auto">
            <a:xfrm>
              <a:off x="378524" y="5538499"/>
              <a:ext cx="421577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27"/>
            <a:stretch/>
          </p:blipFill>
          <p:spPr bwMode="auto">
            <a:xfrm>
              <a:off x="1507299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5" r="5039"/>
            <a:stretch/>
          </p:blipFill>
          <p:spPr bwMode="auto">
            <a:xfrm>
              <a:off x="2071687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831" y="5533737"/>
              <a:ext cx="4076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4" r="8992"/>
            <a:stretch/>
          </p:blipFill>
          <p:spPr bwMode="auto">
            <a:xfrm>
              <a:off x="1514869" y="36715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8" r="8680"/>
            <a:stretch/>
          </p:blipFill>
          <p:spPr bwMode="auto">
            <a:xfrm>
              <a:off x="947674" y="4605049"/>
              <a:ext cx="41910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4" r="8064"/>
            <a:stretch/>
          </p:blipFill>
          <p:spPr bwMode="auto">
            <a:xfrm>
              <a:off x="378524" y="4605049"/>
              <a:ext cx="428626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8" r="5293"/>
            <a:stretch/>
          </p:blipFill>
          <p:spPr bwMode="auto">
            <a:xfrm>
              <a:off x="2079625" y="3671599"/>
              <a:ext cx="4159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49"/>
            <a:stretch/>
          </p:blipFill>
          <p:spPr bwMode="auto">
            <a:xfrm>
              <a:off x="378524" y="3671599"/>
              <a:ext cx="4164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76" r="11806"/>
            <a:stretch/>
          </p:blipFill>
          <p:spPr bwMode="auto">
            <a:xfrm>
              <a:off x="940589" y="3668423"/>
              <a:ext cx="4286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右矢印 4"/>
            <p:cNvSpPr/>
            <p:nvPr/>
          </p:nvSpPr>
          <p:spPr>
            <a:xfrm>
              <a:off x="3235036" y="4454236"/>
              <a:ext cx="1309254" cy="8174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5327309" y="4196891"/>
              <a:ext cx="1412065" cy="648000"/>
              <a:chOff x="5375800" y="4633309"/>
              <a:chExt cx="1412065" cy="648000"/>
            </a:xfrm>
          </p:grpSpPr>
          <p:pic>
            <p:nvPicPr>
              <p:cNvPr id="18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1172"/>
              <a:stretch/>
            </p:blipFill>
            <p:spPr bwMode="auto">
              <a:xfrm>
                <a:off x="5873265" y="4633309"/>
                <a:ext cx="425451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9" name="Picture 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0255" y="4633309"/>
                <a:ext cx="40761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0" name="Picture 11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48" r="5293"/>
              <a:stretch/>
            </p:blipFill>
            <p:spPr bwMode="auto">
              <a:xfrm>
                <a:off x="5375800" y="4633309"/>
                <a:ext cx="415925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10" name="グループ化 9"/>
            <p:cNvGrpSpPr/>
            <p:nvPr/>
          </p:nvGrpSpPr>
          <p:grpSpPr>
            <a:xfrm>
              <a:off x="5330534" y="5146428"/>
              <a:ext cx="1409701" cy="648000"/>
              <a:chOff x="5379025" y="5026933"/>
              <a:chExt cx="1409701" cy="648000"/>
            </a:xfrm>
          </p:grpSpPr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04" r="9800"/>
              <a:stretch/>
            </p:blipFill>
            <p:spPr bwMode="auto">
              <a:xfrm>
                <a:off x="6369626" y="5026933"/>
                <a:ext cx="41910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2" name="Picture 8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64" r="8992"/>
              <a:stretch/>
            </p:blipFill>
            <p:spPr bwMode="auto">
              <a:xfrm>
                <a:off x="5879088" y="5026933"/>
                <a:ext cx="41910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3" name="Picture 13"/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76" r="11806"/>
              <a:stretch/>
            </p:blipFill>
            <p:spPr bwMode="auto">
              <a:xfrm>
                <a:off x="5379025" y="5026933"/>
                <a:ext cx="428625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8" name="グループ化 7"/>
            <p:cNvGrpSpPr/>
            <p:nvPr/>
          </p:nvGrpSpPr>
          <p:grpSpPr>
            <a:xfrm>
              <a:off x="7472049" y="4198623"/>
              <a:ext cx="1419227" cy="648000"/>
              <a:chOff x="7437413" y="4635041"/>
              <a:chExt cx="1419227" cy="648000"/>
            </a:xfrm>
          </p:grpSpPr>
          <p:pic>
            <p:nvPicPr>
              <p:cNvPr id="25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8917"/>
              <a:stretch/>
            </p:blipFill>
            <p:spPr bwMode="auto">
              <a:xfrm>
                <a:off x="7437413" y="4635041"/>
                <a:ext cx="421577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6" name="Picture 9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18" r="8680"/>
              <a:stretch/>
            </p:blipFill>
            <p:spPr bwMode="auto">
              <a:xfrm>
                <a:off x="7933952" y="4635041"/>
                <a:ext cx="419101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7" name="Picture 12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749"/>
              <a:stretch/>
            </p:blipFill>
            <p:spPr bwMode="auto">
              <a:xfrm>
                <a:off x="8440230" y="4635041"/>
                <a:ext cx="41641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7" name="グループ化 6"/>
            <p:cNvGrpSpPr/>
            <p:nvPr/>
          </p:nvGrpSpPr>
          <p:grpSpPr>
            <a:xfrm>
              <a:off x="7472049" y="5146428"/>
              <a:ext cx="1419227" cy="648000"/>
              <a:chOff x="7437413" y="4987101"/>
              <a:chExt cx="1419227" cy="648000"/>
            </a:xfrm>
          </p:grpSpPr>
          <p:pic>
            <p:nvPicPr>
              <p:cNvPr id="28" name="Picture 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27"/>
              <a:stretch/>
            </p:blipFill>
            <p:spPr bwMode="auto">
              <a:xfrm>
                <a:off x="7932714" y="4987101"/>
                <a:ext cx="423863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9" name="Picture 6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5" r="5039"/>
              <a:stretch/>
            </p:blipFill>
            <p:spPr bwMode="auto">
              <a:xfrm>
                <a:off x="7437413" y="4987101"/>
                <a:ext cx="423863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30" name="Picture 10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44" r="8064"/>
              <a:stretch/>
            </p:blipFill>
            <p:spPr bwMode="auto">
              <a:xfrm>
                <a:off x="8428014" y="4987101"/>
                <a:ext cx="428626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11" name="テキスト ボックス 10"/>
            <p:cNvSpPr txBox="1"/>
            <p:nvPr/>
          </p:nvSpPr>
          <p:spPr>
            <a:xfrm>
              <a:off x="4876800" y="422791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1</a:t>
              </a:r>
              <a:endParaRPr lang="ja-JP" altLang="en-US" b="1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876800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2</a:t>
              </a:r>
              <a:endParaRPr lang="ja-JP" altLang="en-US" b="1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114309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4</a:t>
              </a:r>
              <a:endParaRPr lang="ja-JP" altLang="en-US" b="1" dirty="0"/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7114309" y="424870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3</a:t>
              </a:r>
              <a:endParaRPr lang="ja-JP" altLang="en-US" b="1" dirty="0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96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 smtClean="0"/>
              <a:t>決定木 </a:t>
            </a:r>
            <a:r>
              <a:rPr lang="en-US" altLang="ja-JP" dirty="0" smtClean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 smtClean="0"/>
                  <a:t>二分木でクラス分類を</a:t>
                </a:r>
                <a:r>
                  <a:rPr lang="ja-JP" altLang="en-US" sz="2400" b="1" dirty="0" smtClean="0"/>
                  <a:t>表現</a:t>
                </a:r>
                <a:endParaRPr lang="en-US" altLang="ja-JP" sz="2400" b="1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 smtClean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 smtClean="0"/>
                  <a:t>: </a:t>
                </a:r>
                <a:r>
                  <a:rPr kumimoji="1" lang="ja-JP" altLang="en-US" sz="2400" dirty="0" smtClean="0"/>
                  <a:t>特徴ベクトルに基づいた分割規則</a:t>
                </a:r>
                <a:r>
                  <a:rPr kumimoji="1" lang="en-US" altLang="ja-JP" sz="2400" dirty="0" smtClean="0"/>
                  <a:t>	   	  </a:t>
                </a:r>
                <a:r>
                  <a:rPr kumimoji="1" lang="ja-JP" altLang="en-US" sz="2400" dirty="0" smtClean="0"/>
                  <a:t>が定義される</a:t>
                </a:r>
                <a:endParaRPr kumimoji="1"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 smtClean="0"/>
                  <a:t>Leaf</a:t>
                </a:r>
                <a:r>
                  <a:rPr lang="en-US" altLang="ja-JP" sz="2400" dirty="0" smtClean="0"/>
                  <a:t> 	: </a:t>
                </a:r>
                <a:r>
                  <a:rPr lang="ja-JP" altLang="en-US" sz="2400" dirty="0" smtClean="0"/>
                  <a:t>クラスに対応</a:t>
                </a:r>
                <a:endParaRPr lang="en-US" altLang="ja-JP" sz="2400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1" lang="ja-JP" altLang="en-US" sz="2400" dirty="0" smtClean="0"/>
                  <a:t>が観察される </a:t>
                </a:r>
                <a:r>
                  <a:rPr kumimoji="1" lang="en-US" altLang="ja-JP" sz="2400" dirty="0" smtClean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 smtClean="0"/>
                  <a:t>木を辿り分類先を決定</a:t>
                </a:r>
                <a:endParaRPr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分類（</a:t>
                </a:r>
                <a:r>
                  <a:rPr lang="en-US" altLang="ja-JP" dirty="0" smtClean="0"/>
                  <a:t>test</a:t>
                </a:r>
                <a:r>
                  <a:rPr lang="ja-JP" altLang="en-US" dirty="0" smtClean="0"/>
                  <a:t>）が高速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実装が簡単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木が深くなると過学習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altLang="ja-JP" dirty="0" smtClean="0"/>
                  <a:t>DNN</a:t>
                </a:r>
                <a:r>
                  <a:rPr lang="ja-JP" altLang="en-US" dirty="0" smtClean="0"/>
                  <a:t>に近い成績（要出展）</a:t>
                </a:r>
                <a:endParaRPr lang="en-US" altLang="ja-JP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 rotWithShape="0"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グループ化 149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4" name="直線矢印コネクタ 3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円/楕円 5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8" name="円/楕円 7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" name="円/楕円 10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" name="円/楕円 14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8" name="円/楕円 17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4" name="円/楕円 33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" name="円/楕円 36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" name="円/楕円 37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" name="円/楕円 41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" name="円/楕円 46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" name="円/楕円 47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5" name="円/楕円 54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6" name="円/楕円 55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7" name="円/楕円 56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8" name="円/楕円 57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9" name="円/楕円 58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0" name="円/楕円 59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1" name="円/楕円 60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2" name="円/楕円 61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3" name="円/楕円 62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4" name="円/楕円 63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5" name="円/楕円 64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正方形/長方形 73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正方形/長方形 74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円/楕円 150"/>
              <p:cNvSpPr/>
              <p:nvPr/>
            </p:nvSpPr>
            <p:spPr>
              <a:xfrm>
                <a:off x="8923394" y="92227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&lt;0.6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円/楕円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394" y="922276"/>
                <a:ext cx="1231447" cy="646776"/>
              </a:xfrm>
              <a:prstGeom prst="ellipse">
                <a:avLst/>
              </a:prstGeom>
              <a:blipFill>
                <a:blip r:embed="rId5"/>
                <a:stretch>
                  <a:fillRect b="-64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円/楕円 151"/>
              <p:cNvSpPr/>
              <p:nvPr/>
            </p:nvSpPr>
            <p:spPr>
              <a:xfrm>
                <a:off x="8005500" y="208441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&gt;0.5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円/楕円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500" y="2084416"/>
                <a:ext cx="1231447" cy="646776"/>
              </a:xfrm>
              <a:prstGeom prst="ellipse">
                <a:avLst/>
              </a:prstGeom>
              <a:blipFill rotWithShape="0">
                <a:blip r:embed="rId6"/>
                <a:stretch>
                  <a:fillRect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円/楕円 153"/>
              <p:cNvSpPr/>
              <p:nvPr/>
            </p:nvSpPr>
            <p:spPr>
              <a:xfrm>
                <a:off x="9841288" y="208441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&gt;0.7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4" name="円/楕円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288" y="2084416"/>
                <a:ext cx="1231447" cy="646776"/>
              </a:xfrm>
              <a:prstGeom prst="ellipse">
                <a:avLst/>
              </a:prstGeom>
              <a:blipFill rotWithShape="0">
                <a:blip r:embed="rId7"/>
                <a:stretch>
                  <a:fillRect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直線コネクタ 155"/>
          <p:cNvCxnSpPr/>
          <p:nvPr/>
        </p:nvCxnSpPr>
        <p:spPr>
          <a:xfrm flipV="1">
            <a:off x="9348198" y="4181475"/>
            <a:ext cx="0" cy="22764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コネクタ 156"/>
          <p:cNvCxnSpPr/>
          <p:nvPr/>
        </p:nvCxnSpPr>
        <p:spPr>
          <a:xfrm flipH="1" flipV="1">
            <a:off x="7756100" y="5467205"/>
            <a:ext cx="1545592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/>
          <p:cNvCxnSpPr/>
          <p:nvPr/>
        </p:nvCxnSpPr>
        <p:spPr>
          <a:xfrm flipH="1">
            <a:off x="9370533" y="5160553"/>
            <a:ext cx="1348023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コネクタ 161"/>
          <p:cNvCxnSpPr>
            <a:stCxn id="151" idx="3"/>
            <a:endCxn id="152" idx="0"/>
          </p:cNvCxnSpPr>
          <p:nvPr/>
        </p:nvCxnSpPr>
        <p:spPr>
          <a:xfrm flipH="1">
            <a:off x="8621224" y="1474334"/>
            <a:ext cx="482511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コネクタ 162"/>
          <p:cNvCxnSpPr>
            <a:stCxn id="151" idx="5"/>
            <a:endCxn id="154" idx="0"/>
          </p:cNvCxnSpPr>
          <p:nvPr/>
        </p:nvCxnSpPr>
        <p:spPr>
          <a:xfrm>
            <a:off x="9974500" y="1474334"/>
            <a:ext cx="482512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/>
          <p:cNvCxnSpPr>
            <a:stCxn id="152" idx="3"/>
          </p:cNvCxnSpPr>
          <p:nvPr/>
        </p:nvCxnSpPr>
        <p:spPr>
          <a:xfrm flipH="1">
            <a:off x="8121693" y="2636474"/>
            <a:ext cx="64148" cy="5487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テキスト ボックス 168"/>
          <p:cNvSpPr txBox="1"/>
          <p:nvPr/>
        </p:nvSpPr>
        <p:spPr>
          <a:xfrm>
            <a:off x="834076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173" name="円/楕円 172"/>
          <p:cNvSpPr/>
          <p:nvPr/>
        </p:nvSpPr>
        <p:spPr>
          <a:xfrm>
            <a:off x="7772668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74" name="円/楕円 173"/>
          <p:cNvSpPr/>
          <p:nvPr/>
        </p:nvSpPr>
        <p:spPr>
          <a:xfrm>
            <a:off x="8755631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76" name="直線コネクタ 175"/>
          <p:cNvCxnSpPr>
            <a:stCxn id="152" idx="5"/>
            <a:endCxn id="174" idx="0"/>
          </p:cNvCxnSpPr>
          <p:nvPr/>
        </p:nvCxnSpPr>
        <p:spPr>
          <a:xfrm>
            <a:off x="9056606" y="2636474"/>
            <a:ext cx="56099" cy="548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テキスト ボックス 180"/>
          <p:cNvSpPr txBox="1"/>
          <p:nvPr/>
        </p:nvSpPr>
        <p:spPr>
          <a:xfrm>
            <a:off x="7633214" y="273119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8540648" y="2759382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83" name="直線コネクタ 182"/>
          <p:cNvCxnSpPr/>
          <p:nvPr/>
        </p:nvCxnSpPr>
        <p:spPr>
          <a:xfrm flipH="1">
            <a:off x="9957481" y="2636474"/>
            <a:ext cx="64148" cy="5487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円/楕円 183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5" name="円/楕円 184"/>
          <p:cNvSpPr/>
          <p:nvPr/>
        </p:nvSpPr>
        <p:spPr>
          <a:xfrm>
            <a:off x="10591419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6" name="直線コネクタ 185"/>
          <p:cNvCxnSpPr>
            <a:endCxn id="185" idx="0"/>
          </p:cNvCxnSpPr>
          <p:nvPr/>
        </p:nvCxnSpPr>
        <p:spPr>
          <a:xfrm>
            <a:off x="10892394" y="2636474"/>
            <a:ext cx="56099" cy="548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テキスト ボックス 186"/>
          <p:cNvSpPr txBox="1"/>
          <p:nvPr/>
        </p:nvSpPr>
        <p:spPr>
          <a:xfrm>
            <a:off x="9469002" y="273119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88" name="テキスト ボックス 187"/>
          <p:cNvSpPr txBox="1"/>
          <p:nvPr/>
        </p:nvSpPr>
        <p:spPr>
          <a:xfrm>
            <a:off x="10376436" y="2759382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66" name="スライド番号プレースホルダー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21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 smtClean="0"/>
              <a:t>決定木 </a:t>
            </a:r>
            <a:r>
              <a:rPr lang="en-US" altLang="ja-JP" dirty="0" smtClean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 smtClean="0"/>
                  <a:t>二分木でクラス分類を</a:t>
                </a:r>
                <a:r>
                  <a:rPr lang="ja-JP" altLang="en-US" sz="2400" b="1" dirty="0" smtClean="0"/>
                  <a:t>表現</a:t>
                </a:r>
                <a:endParaRPr lang="en-US" altLang="ja-JP" sz="2400" b="1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 smtClean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 smtClean="0"/>
                  <a:t>: </a:t>
                </a:r>
                <a:r>
                  <a:rPr kumimoji="1" lang="ja-JP" altLang="en-US" sz="2400" dirty="0" smtClean="0"/>
                  <a:t>特徴ベクトルに基づいた分割規則</a:t>
                </a:r>
                <a:r>
                  <a:rPr kumimoji="1" lang="en-US" altLang="ja-JP" sz="2400" dirty="0" smtClean="0"/>
                  <a:t>	   	  </a:t>
                </a:r>
                <a:r>
                  <a:rPr kumimoji="1" lang="ja-JP" altLang="en-US" sz="2400" dirty="0" smtClean="0"/>
                  <a:t>が定義される</a:t>
                </a:r>
                <a:endParaRPr kumimoji="1"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 smtClean="0"/>
                  <a:t>Leaf</a:t>
                </a:r>
                <a:r>
                  <a:rPr lang="en-US" altLang="ja-JP" sz="2400" dirty="0" smtClean="0"/>
                  <a:t> 	: </a:t>
                </a:r>
                <a:r>
                  <a:rPr lang="ja-JP" altLang="en-US" sz="2400" dirty="0" smtClean="0"/>
                  <a:t>クラスに対応</a:t>
                </a:r>
                <a:endParaRPr lang="en-US" altLang="ja-JP" sz="2400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1" lang="ja-JP" altLang="en-US" sz="2400" dirty="0" smtClean="0"/>
                  <a:t>が観察される </a:t>
                </a:r>
                <a:r>
                  <a:rPr kumimoji="1" lang="en-US" altLang="ja-JP" sz="2400" dirty="0" smtClean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 smtClean="0"/>
                  <a:t>木を辿り分類先を決定</a:t>
                </a:r>
                <a:endParaRPr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分類（</a:t>
                </a:r>
                <a:r>
                  <a:rPr lang="en-US" altLang="ja-JP" dirty="0" smtClean="0"/>
                  <a:t>test</a:t>
                </a:r>
                <a:r>
                  <a:rPr lang="ja-JP" altLang="en-US" dirty="0" smtClean="0"/>
                  <a:t>）が高速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実装が簡単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木が深くなると過学習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altLang="ja-JP" dirty="0" smtClean="0"/>
                  <a:t>DNN</a:t>
                </a:r>
                <a:r>
                  <a:rPr lang="ja-JP" altLang="en-US" dirty="0" smtClean="0"/>
                  <a:t>に近い成績（要出展）</a:t>
                </a:r>
                <a:endParaRPr lang="en-US" altLang="ja-JP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 rotWithShape="0"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グループ化 90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92" name="直線矢印コネクタ 91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円/楕円 93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5" name="円/楕円 94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6" name="円/楕円 95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7" name="円/楕円 96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8" name="円/楕円 97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8" name="円/楕円 157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0" name="円/楕円 159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正方形/長方形 160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正方形/長方形 163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円/楕円 164"/>
              <p:cNvSpPr/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000" dirty="0" smtClean="0">
                    <a:solidFill>
                      <a:schemeClr val="tx1"/>
                    </a:solidFill>
                  </a:rPr>
                  <a:t>&gt;50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000" dirty="0" smtClean="0">
                    <a:solidFill>
                      <a:schemeClr val="tx1"/>
                    </a:solidFill>
                  </a:rPr>
                  <a:t>-50</a:t>
                </a:r>
                <a:endParaRPr kumimoji="1"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円/楕円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円/楕円 165"/>
              <p:cNvSpPr/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&gt;0.1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+0.5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6" name="円/楕円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blipFill rotWithShape="0">
                <a:blip r:embed="rId6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円/楕円 166"/>
              <p:cNvSpPr/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-0.1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円/楕円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blipFill rotWithShape="0">
                <a:blip r:embed="rId7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コネクタ 170"/>
          <p:cNvCxnSpPr>
            <a:stCxn id="165" idx="3"/>
            <a:endCxn id="166" idx="0"/>
          </p:cNvCxnSpPr>
          <p:nvPr/>
        </p:nvCxnSpPr>
        <p:spPr>
          <a:xfrm flipH="1">
            <a:off x="8202529" y="1474334"/>
            <a:ext cx="463019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コネクタ 171"/>
          <p:cNvCxnSpPr>
            <a:stCxn id="165" idx="5"/>
            <a:endCxn id="167" idx="0"/>
          </p:cNvCxnSpPr>
          <p:nvPr/>
        </p:nvCxnSpPr>
        <p:spPr>
          <a:xfrm>
            <a:off x="10233737" y="1474334"/>
            <a:ext cx="405915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コネクタ 174"/>
          <p:cNvCxnSpPr>
            <a:stCxn id="166" idx="3"/>
            <a:endCxn id="179" idx="0"/>
          </p:cNvCxnSpPr>
          <p:nvPr/>
        </p:nvCxnSpPr>
        <p:spPr>
          <a:xfrm flipH="1">
            <a:off x="7452808" y="2535332"/>
            <a:ext cx="18275" cy="643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テキスト ボックス 176"/>
          <p:cNvSpPr txBox="1"/>
          <p:nvPr/>
        </p:nvSpPr>
        <p:spPr>
          <a:xfrm>
            <a:off x="791302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179" name="円/楕円 178"/>
          <p:cNvSpPr/>
          <p:nvPr/>
        </p:nvSpPr>
        <p:spPr>
          <a:xfrm>
            <a:off x="7095734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0" name="円/楕円 179"/>
          <p:cNvSpPr/>
          <p:nvPr/>
        </p:nvSpPr>
        <p:spPr>
          <a:xfrm>
            <a:off x="8680647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9" name="直線コネクタ 188"/>
          <p:cNvCxnSpPr>
            <a:stCxn id="166" idx="5"/>
            <a:endCxn id="180" idx="0"/>
          </p:cNvCxnSpPr>
          <p:nvPr/>
        </p:nvCxnSpPr>
        <p:spPr>
          <a:xfrm>
            <a:off x="8933974" y="2535332"/>
            <a:ext cx="103747" cy="650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/>
          <p:cNvSpPr txBox="1"/>
          <p:nvPr/>
        </p:nvSpPr>
        <p:spPr>
          <a:xfrm>
            <a:off x="7394004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8450302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92" name="直線コネクタ 191"/>
          <p:cNvCxnSpPr/>
          <p:nvPr/>
        </p:nvCxnSpPr>
        <p:spPr>
          <a:xfrm flipH="1">
            <a:off x="9957481" y="2552285"/>
            <a:ext cx="26591" cy="632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円/楕円 192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94" name="円/楕円 193"/>
          <p:cNvSpPr/>
          <p:nvPr/>
        </p:nvSpPr>
        <p:spPr>
          <a:xfrm>
            <a:off x="11086784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95" name="直線コネクタ 194"/>
          <p:cNvCxnSpPr>
            <a:endCxn id="194" idx="0"/>
          </p:cNvCxnSpPr>
          <p:nvPr/>
        </p:nvCxnSpPr>
        <p:spPr>
          <a:xfrm>
            <a:off x="11314233" y="2552285"/>
            <a:ext cx="129625" cy="63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テキスト ボックス 195"/>
          <p:cNvSpPr txBox="1"/>
          <p:nvPr/>
        </p:nvSpPr>
        <p:spPr>
          <a:xfrm>
            <a:off x="9469002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97" name="テキスト ボックス 196"/>
          <p:cNvSpPr txBox="1"/>
          <p:nvPr/>
        </p:nvSpPr>
        <p:spPr>
          <a:xfrm>
            <a:off x="10871801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98" name="直線コネクタ 197"/>
          <p:cNvCxnSpPr/>
          <p:nvPr/>
        </p:nvCxnSpPr>
        <p:spPr>
          <a:xfrm flipH="1">
            <a:off x="9118646" y="4195989"/>
            <a:ext cx="289404" cy="2262981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コネクタ 198"/>
          <p:cNvCxnSpPr/>
          <p:nvPr/>
        </p:nvCxnSpPr>
        <p:spPr>
          <a:xfrm flipH="1">
            <a:off x="9190074" y="4764714"/>
            <a:ext cx="1587996" cy="12362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コネクタ 199"/>
          <p:cNvCxnSpPr/>
          <p:nvPr/>
        </p:nvCxnSpPr>
        <p:spPr>
          <a:xfrm flipH="1">
            <a:off x="7673982" y="5399314"/>
            <a:ext cx="1593843" cy="118268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36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2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図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105" name="正方形/長方形 104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6" name="直線コネクタ 105"/>
          <p:cNvCxnSpPr/>
          <p:nvPr/>
        </p:nvCxnSpPr>
        <p:spPr>
          <a:xfrm flipV="1">
            <a:off x="10864531" y="111760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角丸四角形 7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角丸四角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13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7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126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409850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5825" r="-121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6696" r="-129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9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3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線コネクタ 17"/>
          <p:cNvCxnSpPr>
            <a:endCxn id="28" idx="0"/>
          </p:cNvCxnSpPr>
          <p:nvPr/>
        </p:nvCxnSpPr>
        <p:spPr>
          <a:xfrm>
            <a:off x="10621329" y="39234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H="1">
            <a:off x="9880996" y="3923496"/>
            <a:ext cx="555909" cy="879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333445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3279" r="-71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角丸四角形 26"/>
              <p:cNvSpPr/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18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2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角丸四角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9"/>
                <a:stretch>
                  <a:fillRect l="-5102" r="-86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角丸四角形 27"/>
              <p:cNvSpPr/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4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15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角丸四角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10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コネクタ 28"/>
          <p:cNvCxnSpPr/>
          <p:nvPr/>
        </p:nvCxnSpPr>
        <p:spPr>
          <a:xfrm flipH="1">
            <a:off x="10855693" y="181214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11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7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32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Entropy: 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𝐻</m:t>
                    </m:r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𝑐</m:t>
                        </m:r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=1</m:t>
                        </m:r>
                      </m:sub>
                      <m:sup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𝑐</m:t>
                            </m:r>
                          </m:sub>
                        </m:sSub>
                        <m:func>
                          <m:func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ja-JP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 </a:t>
                </a:r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blipFill rotWithShape="0">
                <a:blip r:embed="rId3"/>
                <a:stretch>
                  <a:fillRect l="-2589" b="-10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テキスト ボックス 67"/>
          <p:cNvSpPr txBox="1"/>
          <p:nvPr/>
        </p:nvSpPr>
        <p:spPr>
          <a:xfrm>
            <a:off x="373743" y="855775"/>
            <a:ext cx="534793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なるべく偏りが大きなルールを選択</a:t>
            </a:r>
            <a:endParaRPr lang="en-US" altLang="ja-JP" sz="2400" b="1" i="1" dirty="0" smtClean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情報利得が大きくなる分割を選択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373743" y="2850056"/>
            <a:ext cx="5713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Pc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はクラス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に属すデータ点の出現確率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9789433" y="241873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/>
              <p:cNvSpPr/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ja-JP" altLang="en-US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</a:t>
                </a:r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:r>
                  <a:rPr lang="en-US" altLang="ja-JP" sz="32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正方形/長方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blipFill rotWithShape="0">
                <a:blip r:embed="rId4"/>
                <a:stretch>
                  <a:fillRect l="-2050" b="-28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分割により減少したエントロピー量</a:t>
                </a:r>
                <a:endPara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エントロピー</a:t>
                </a:r>
                <a:endPara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に属す要素数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blipFill rotWithShape="0">
                <a:blip r:embed="rId5"/>
                <a:stretch>
                  <a:fillRect l="-1514" t="-3113" r="-505" b="-81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/>
          <p:cNvGrpSpPr/>
          <p:nvPr/>
        </p:nvGrpSpPr>
        <p:grpSpPr>
          <a:xfrm>
            <a:off x="6408915" y="490248"/>
            <a:ext cx="2482953" cy="1903488"/>
            <a:chOff x="6648130" y="895770"/>
            <a:chExt cx="2753237" cy="2110694"/>
          </a:xfrm>
        </p:grpSpPr>
        <p:grpSp>
          <p:nvGrpSpPr>
            <p:cNvPr id="97" name="グループ化 9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8" name="円/楕円 97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3" name="円/楕円 152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4" name="円/楕円 153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5" name="円/楕円 154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6" name="円/楕円 155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7" name="円/楕円 156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78" name="直線コネクタ 77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グループ化 78"/>
          <p:cNvGrpSpPr/>
          <p:nvPr/>
        </p:nvGrpSpPr>
        <p:grpSpPr>
          <a:xfrm>
            <a:off x="9143342" y="1787312"/>
            <a:ext cx="1416008" cy="935058"/>
            <a:chOff x="1351005" y="5534026"/>
            <a:chExt cx="1416008" cy="935058"/>
          </a:xfrm>
        </p:grpSpPr>
        <p:cxnSp>
          <p:nvCxnSpPr>
            <p:cNvPr id="80" name="直線矢印コネクタ 7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正方形/長方形 8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/>
          <p:cNvGrpSpPr/>
          <p:nvPr/>
        </p:nvGrpSpPr>
        <p:grpSpPr>
          <a:xfrm>
            <a:off x="10775992" y="1778687"/>
            <a:ext cx="1416008" cy="935058"/>
            <a:chOff x="1351005" y="5534026"/>
            <a:chExt cx="1416008" cy="935058"/>
          </a:xfrm>
        </p:grpSpPr>
        <p:cxnSp>
          <p:nvCxnSpPr>
            <p:cNvPr id="87" name="直線矢印コネクタ 86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9" name="直線矢印コネクタ 8"/>
          <p:cNvCxnSpPr/>
          <p:nvPr/>
        </p:nvCxnSpPr>
        <p:spPr>
          <a:xfrm flipH="1">
            <a:off x="9811328" y="13518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矢印コネクタ 164"/>
          <p:cNvCxnSpPr/>
          <p:nvPr/>
        </p:nvCxnSpPr>
        <p:spPr>
          <a:xfrm>
            <a:off x="10945455" y="13494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グループ化 165"/>
          <p:cNvGrpSpPr/>
          <p:nvPr/>
        </p:nvGrpSpPr>
        <p:grpSpPr>
          <a:xfrm>
            <a:off x="6408915" y="3812220"/>
            <a:ext cx="2482953" cy="1676108"/>
            <a:chOff x="6648130" y="1044658"/>
            <a:chExt cx="2753237" cy="1858563"/>
          </a:xfrm>
        </p:grpSpPr>
        <p:grpSp>
          <p:nvGrpSpPr>
            <p:cNvPr id="167" name="グループ化 16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69" name="円/楕円 168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0" name="円/楕円 169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1" name="円/楕円 170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2" name="円/楕円 171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3" name="円/楕円 172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4" name="円/楕円 173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5" name="円/楕円 174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6" name="円/楕円 175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7" name="円/楕円 176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8" name="円/楕円 177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9" name="円/楕円 178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0" name="円/楕円 179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1" name="円/楕円 180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2" name="円/楕円 181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3" name="円/楕円 182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4" name="円/楕円 183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5" name="円/楕円 184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6" name="円/楕円 185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7" name="円/楕円 186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8" name="円/楕円 187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9" name="円/楕円 188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0" name="円/楕円 189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1" name="円/楕円 190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2" name="円/楕円 191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3" name="円/楕円 192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4" name="円/楕円 193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5" name="円/楕円 194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6" name="円/楕円 195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7" name="円/楕円 196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8" name="円/楕円 197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9" name="円/楕円 198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0" name="円/楕円 199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1" name="円/楕円 200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2" name="円/楕円 201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3" name="円/楕円 202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4" name="円/楕円 203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5" name="円/楕円 204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6" name="円/楕円 205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7" name="円/楕円 206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8" name="円/楕円 207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9" name="円/楕円 208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0" name="円/楕円 209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1" name="円/楕円 210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2" name="円/楕円 211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3" name="円/楕円 212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4" name="円/楕円 213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5" name="円/楕円 214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6" name="円/楕円 215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7" name="円/楕円 216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8" name="円/楕円 217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9" name="円/楕円 218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0" name="円/楕円 219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1" name="円/楕円 220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2" name="円/楕円 221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3" name="円/楕円 222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4" name="円/楕円 223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5" name="円/楕円 224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6" name="円/楕円 225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7" name="円/楕円 226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8" name="円/楕円 227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68" name="直線コネクタ 167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グループ化 228"/>
          <p:cNvGrpSpPr/>
          <p:nvPr/>
        </p:nvGrpSpPr>
        <p:grpSpPr>
          <a:xfrm>
            <a:off x="9789433" y="3515038"/>
            <a:ext cx="1416008" cy="935058"/>
            <a:chOff x="1351005" y="5534026"/>
            <a:chExt cx="1416008" cy="935058"/>
          </a:xfrm>
        </p:grpSpPr>
        <p:cxnSp>
          <p:nvCxnSpPr>
            <p:cNvPr id="230" name="直線矢印コネクタ 22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正方形/長方形 2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正方形/長方形 232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正方形/長方形 233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正方形/長方形 23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50" name="直線矢印コネクタ 249"/>
          <p:cNvCxnSpPr/>
          <p:nvPr/>
        </p:nvCxnSpPr>
        <p:spPr>
          <a:xfrm flipH="1">
            <a:off x="9811328" y="4624993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/>
          <p:cNvCxnSpPr/>
          <p:nvPr/>
        </p:nvCxnSpPr>
        <p:spPr>
          <a:xfrm>
            <a:off x="10945455" y="4622613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グループ化 251"/>
          <p:cNvGrpSpPr/>
          <p:nvPr/>
        </p:nvGrpSpPr>
        <p:grpSpPr>
          <a:xfrm>
            <a:off x="9167229" y="4991543"/>
            <a:ext cx="1416008" cy="935058"/>
            <a:chOff x="1351005" y="5534026"/>
            <a:chExt cx="1416008" cy="935058"/>
          </a:xfrm>
        </p:grpSpPr>
        <p:cxnSp>
          <p:nvCxnSpPr>
            <p:cNvPr id="253" name="直線矢印コネクタ 25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矢印コネクタ 25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正方形/長方形 25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正方形/長方形 25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正方形/長方形 25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8" name="正方形/長方形 25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9" name="グループ化 258"/>
          <p:cNvGrpSpPr/>
          <p:nvPr/>
        </p:nvGrpSpPr>
        <p:grpSpPr>
          <a:xfrm>
            <a:off x="10727456" y="4989162"/>
            <a:ext cx="1416008" cy="935058"/>
            <a:chOff x="1351005" y="5534026"/>
            <a:chExt cx="1416008" cy="935058"/>
          </a:xfrm>
        </p:grpSpPr>
        <p:cxnSp>
          <p:nvCxnSpPr>
            <p:cNvPr id="260" name="直線矢印コネクタ 25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正方形/長方形 26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3" name="正方形/長方形 26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4" name="正方形/長方形 26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正方形/長方形 26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5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</m:t>
                    </m:r>
                  </m:oMath>
                </a14:m>
                <a:r>
                  <a:rPr lang="en-US" altLang="ja-JP" sz="240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=0.296</m:t>
                    </m:r>
                  </m:oMath>
                </a14:m>
                <a:r>
                  <a:rPr lang="en-US" altLang="ja-JP" sz="240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7481499" y="1575459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76" name="直線コネクタ 75"/>
          <p:cNvCxnSpPr/>
          <p:nvPr/>
        </p:nvCxnSpPr>
        <p:spPr>
          <a:xfrm flipH="1" flipV="1">
            <a:off x="2326505" y="594000"/>
            <a:ext cx="9920" cy="185356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69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0=0.297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グループ化 80"/>
          <p:cNvGrpSpPr/>
          <p:nvPr/>
        </p:nvGrpSpPr>
        <p:grpSpPr>
          <a:xfrm>
            <a:off x="10238430" y="1591544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0.296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0.297=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39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5" name="正方形/長方形 164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93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5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18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=0.330</m:t>
                    </m:r>
                  </m:oMath>
                </a14:m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d>
                  </m:oMath>
                </a14:m>
                <a:endParaRPr lang="en-US" altLang="ja-JP" sz="2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50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15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=0.532</m:t>
                    </m:r>
                  </m:oMath>
                </a14:m>
                <a:endParaRPr lang="en-US" altLang="ja-JP" sz="2400" b="0" dirty="0" smtClean="0">
                  <a:solidFill>
                    <a:schemeClr val="tx1"/>
                  </a:solidFill>
                  <a:effectLst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0.330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0.532=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62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5" name="グループ化 164"/>
          <p:cNvGrpSpPr/>
          <p:nvPr/>
        </p:nvGrpSpPr>
        <p:grpSpPr>
          <a:xfrm>
            <a:off x="7522304" y="1588593"/>
            <a:ext cx="1416008" cy="935058"/>
            <a:chOff x="1351005" y="5534026"/>
            <a:chExt cx="1416008" cy="935058"/>
          </a:xfrm>
        </p:grpSpPr>
        <p:cxnSp>
          <p:nvCxnSpPr>
            <p:cNvPr id="166" name="直線矢印コネクタ 16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正方形/長方形 167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9" name="正方形/長方形 168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2" name="グループ化 171"/>
          <p:cNvGrpSpPr/>
          <p:nvPr/>
        </p:nvGrpSpPr>
        <p:grpSpPr>
          <a:xfrm>
            <a:off x="10255078" y="1588593"/>
            <a:ext cx="1416008" cy="935058"/>
            <a:chOff x="1351005" y="5534026"/>
            <a:chExt cx="1416008" cy="935058"/>
          </a:xfrm>
        </p:grpSpPr>
        <p:cxnSp>
          <p:nvCxnSpPr>
            <p:cNvPr id="173" name="直線矢印コネクタ 17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正方形/長方形 174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8" name="正方形/長方形 157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48</a:t>
            </a:fld>
            <a:endParaRPr kumimoji="1" lang="ja-JP" altLang="en-US"/>
          </a:p>
        </p:txBody>
      </p:sp>
      <p:cxnSp>
        <p:nvCxnSpPr>
          <p:cNvPr id="159" name="直線コネクタ 158"/>
          <p:cNvCxnSpPr/>
          <p:nvPr/>
        </p:nvCxnSpPr>
        <p:spPr>
          <a:xfrm>
            <a:off x="1008959" y="1433386"/>
            <a:ext cx="3064643" cy="46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79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553733" y="533973"/>
            <a:ext cx="1416008" cy="935058"/>
            <a:chOff x="1351005" y="5534026"/>
            <a:chExt cx="1416008" cy="935058"/>
          </a:xfrm>
        </p:grpSpPr>
        <p:cxnSp>
          <p:nvCxnSpPr>
            <p:cNvPr id="5" name="直線矢印コネクタ 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正方形/長方形 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376415" y="782348"/>
            <a:ext cx="2482953" cy="1903488"/>
            <a:chOff x="6648130" y="895770"/>
            <a:chExt cx="2753237" cy="2110694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4" name="円/楕円 13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" name="円/楕円 14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6" name="円/楕円 15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" name="円/楕円 16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" name="円/楕円 17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" name="円/楕円 18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" name="円/楕円 19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" name="円/楕円 20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" name="円/楕円 21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3" name="円/楕円 22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4" name="円/楕円 23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5" name="円/楕円 24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6" name="円/楕円 25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7" name="円/楕円 26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8" name="円/楕円 27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9" name="円/楕円 28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1" name="円/楕円 30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2" name="円/楕円 31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3" name="円/楕円 32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4" name="円/楕円 33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5" name="円/楕円 34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6" name="円/楕円 35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7" name="円/楕円 36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8" name="円/楕円 37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9" name="円/楕円 38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0" name="円/楕円 39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1" name="円/楕円 40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2" name="円/楕円 41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3" name="円/楕円 42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4" name="円/楕円 43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5" name="円/楕円 44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6" name="円/楕円 45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7" name="円/楕円 46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8" name="円/楕円 47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9" name="円/楕円 48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0" name="円/楕円 49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1" name="円/楕円 50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2" name="円/楕円 51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3" name="円/楕円 52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4" name="円/楕円 53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5" name="円/楕円 54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6" name="円/楕円 55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7" name="円/楕円 56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8" name="円/楕円 57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9" name="円/楕円 58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0" name="円/楕円 59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1" name="円/楕円 60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2" name="円/楕円 61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3" name="円/楕円 62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4" name="円/楕円 63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5" name="円/楕円 64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6" name="円/楕円 65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7" name="円/楕円 66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8" name="円/楕円 67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9" name="円/楕円 68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0" name="円/楕円 69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1" name="円/楕円 70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2" name="円/楕円 71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3" name="円/楕円 72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3" name="直線コネクタ 12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グループ化 73"/>
          <p:cNvGrpSpPr/>
          <p:nvPr/>
        </p:nvGrpSpPr>
        <p:grpSpPr>
          <a:xfrm>
            <a:off x="2907642" y="2079412"/>
            <a:ext cx="1416008" cy="935058"/>
            <a:chOff x="1351005" y="5534026"/>
            <a:chExt cx="1416008" cy="935058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1" name="グループ化 80"/>
          <p:cNvGrpSpPr/>
          <p:nvPr/>
        </p:nvGrpSpPr>
        <p:grpSpPr>
          <a:xfrm>
            <a:off x="4540292" y="2070787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88" name="直線矢印コネクタ 87"/>
          <p:cNvCxnSpPr/>
          <p:nvPr/>
        </p:nvCxnSpPr>
        <p:spPr>
          <a:xfrm flipH="1">
            <a:off x="3575628" y="16439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>
            <a:off x="4709755" y="16415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グループ化 89"/>
          <p:cNvGrpSpPr/>
          <p:nvPr/>
        </p:nvGrpSpPr>
        <p:grpSpPr>
          <a:xfrm>
            <a:off x="6203442" y="856032"/>
            <a:ext cx="2482953" cy="1676108"/>
            <a:chOff x="6648130" y="1044658"/>
            <a:chExt cx="2753237" cy="1858563"/>
          </a:xfrm>
        </p:grpSpPr>
        <p:grpSp>
          <p:nvGrpSpPr>
            <p:cNvPr id="91" name="グループ化 90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3" name="円/楕円 92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4" name="円/楕円 93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5" name="円/楕円 94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6" name="円/楕円 95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7" name="円/楕円 96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8" name="円/楕円 97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92" name="直線コネクタ 91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グループ化 152"/>
          <p:cNvGrpSpPr/>
          <p:nvPr/>
        </p:nvGrpSpPr>
        <p:grpSpPr>
          <a:xfrm>
            <a:off x="9583960" y="558850"/>
            <a:ext cx="1416008" cy="935058"/>
            <a:chOff x="1351005" y="5534026"/>
            <a:chExt cx="1416008" cy="935058"/>
          </a:xfrm>
        </p:grpSpPr>
        <p:cxnSp>
          <p:nvCxnSpPr>
            <p:cNvPr id="154" name="直線矢印コネクタ 15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正方形/長方形 15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0" name="直線矢印コネクタ 159"/>
          <p:cNvCxnSpPr/>
          <p:nvPr/>
        </p:nvCxnSpPr>
        <p:spPr>
          <a:xfrm flipH="1">
            <a:off x="9605855" y="1668805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矢印コネクタ 160"/>
          <p:cNvCxnSpPr/>
          <p:nvPr/>
        </p:nvCxnSpPr>
        <p:spPr>
          <a:xfrm>
            <a:off x="10739982" y="1666425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グループ化 161"/>
          <p:cNvGrpSpPr/>
          <p:nvPr/>
        </p:nvGrpSpPr>
        <p:grpSpPr>
          <a:xfrm>
            <a:off x="8961756" y="2035355"/>
            <a:ext cx="1416008" cy="935058"/>
            <a:chOff x="1351005" y="5534026"/>
            <a:chExt cx="1416008" cy="935058"/>
          </a:xfrm>
        </p:grpSpPr>
        <p:cxnSp>
          <p:nvCxnSpPr>
            <p:cNvPr id="163" name="直線矢印コネクタ 16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正方形/長方形 16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正方形/長方形 16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9" name="グループ化 168"/>
          <p:cNvGrpSpPr/>
          <p:nvPr/>
        </p:nvGrpSpPr>
        <p:grpSpPr>
          <a:xfrm>
            <a:off x="10521983" y="2032974"/>
            <a:ext cx="1416008" cy="935058"/>
            <a:chOff x="1351005" y="5534026"/>
            <a:chExt cx="1416008" cy="935058"/>
          </a:xfrm>
        </p:grpSpPr>
        <p:cxnSp>
          <p:nvCxnSpPr>
            <p:cNvPr id="170" name="直線矢印コネクタ 16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正方形/長方形 17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正方形/長方形 175"/>
              <p:cNvSpPr/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6" name="正方形/長方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745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正方形/長方形 176"/>
              <p:cNvSpPr/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7" name="正方形/長方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933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テキスト ボックス 177"/>
          <p:cNvSpPr txBox="1"/>
          <p:nvPr/>
        </p:nvSpPr>
        <p:spPr>
          <a:xfrm>
            <a:off x="2402819" y="5178090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左の分割のほうが情報利得が高い（偏りが大きい）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この二つの候補があったら左を選ぶ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9" name="正方形/長方形 178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66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sp>
        <p:nvSpPr>
          <p:cNvPr id="39" name="コンテンツ プレースホルダー 2"/>
          <p:cNvSpPr txBox="1">
            <a:spLocks/>
          </p:cNvSpPr>
          <p:nvPr/>
        </p:nvSpPr>
        <p:spPr>
          <a:xfrm>
            <a:off x="750013" y="3100688"/>
            <a:ext cx="8013700" cy="37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800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研究分野</a:t>
            </a:r>
            <a:endParaRPr lang="en-US" altLang="ja-JP" sz="2800" u="sng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Computer vision)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手書き文字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文字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Optical character recognition)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(Speech recognition)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Genome     	Bioinformatics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生体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 	Biometrics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:		        :</a:t>
            </a:r>
          </a:p>
          <a:p>
            <a:pPr marL="0" indent="0">
              <a:buNone/>
            </a:pP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71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26143" y="1109775"/>
            <a:ext cx="4693557" cy="313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葉にラベル付け</a:t>
            </a:r>
            <a:endParaRPr lang="en-US" altLang="ja-JP" sz="2400" b="1" i="1" dirty="0" smtClean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Node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の分割を繰り返して指定された深さの木を作ったら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葉にラベルをつける</a:t>
            </a:r>
            <a:endParaRPr lang="en-US" altLang="ja-JP" sz="2400" i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葉に属すデータ点のうち出現確率が最大のもののラベルを選択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単純ベイズ、多数決）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" name="直線コネクタ 4"/>
          <p:cNvCxnSpPr>
            <a:endCxn id="17" idx="0"/>
          </p:cNvCxnSpPr>
          <p:nvPr/>
        </p:nvCxnSpPr>
        <p:spPr>
          <a:xfrm>
            <a:off x="10049829" y="30852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H="1">
            <a:off x="9384400" y="3076799"/>
            <a:ext cx="665429" cy="887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>
            <a:endCxn id="15" idx="0"/>
          </p:cNvCxnSpPr>
          <p:nvPr/>
        </p:nvCxnSpPr>
        <p:spPr>
          <a:xfrm>
            <a:off x="7326356" y="3085296"/>
            <a:ext cx="642141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H="1">
            <a:off x="6357687" y="30349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>
            <a:endCxn id="12" idx="0"/>
          </p:cNvCxnSpPr>
          <p:nvPr/>
        </p:nvCxnSpPr>
        <p:spPr>
          <a:xfrm flipH="1">
            <a:off x="7347354" y="1431140"/>
            <a:ext cx="1362306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endCxn id="13" idx="0"/>
          </p:cNvCxnSpPr>
          <p:nvPr/>
        </p:nvCxnSpPr>
        <p:spPr>
          <a:xfrm>
            <a:off x="8794314" y="1473001"/>
            <a:ext cx="1236541" cy="1104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角丸四角形 10"/>
              <p:cNvSpPr/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角丸四角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2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角丸四角形 11"/>
              <p:cNvSpPr/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角丸四角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3"/>
                <a:stretch>
                  <a:fillRect l="-3766" r="-83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角丸四角形 12"/>
              <p:cNvSpPr/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角丸四角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422" r="-79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角丸四角形 13"/>
          <p:cNvSpPr/>
          <p:nvPr/>
        </p:nvSpPr>
        <p:spPr>
          <a:xfrm>
            <a:off x="5954764" y="3865616"/>
            <a:ext cx="1105405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9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7368352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12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8901037" y="3865616"/>
            <a:ext cx="1185844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18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2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10121404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4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15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grpSp>
        <p:nvGrpSpPr>
          <p:cNvPr id="22" name="グループ化 21"/>
          <p:cNvGrpSpPr/>
          <p:nvPr/>
        </p:nvGrpSpPr>
        <p:grpSpPr>
          <a:xfrm>
            <a:off x="9872935" y="818733"/>
            <a:ext cx="1416008" cy="935058"/>
            <a:chOff x="1351005" y="5534026"/>
            <a:chExt cx="1416008" cy="935058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5954764" y="4878657"/>
            <a:ext cx="1260707" cy="935058"/>
            <a:chOff x="1351005" y="5534026"/>
            <a:chExt cx="1260707" cy="935058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/>
        </p:nvGrpSpPr>
        <p:grpSpPr>
          <a:xfrm>
            <a:off x="7398153" y="4878657"/>
            <a:ext cx="1260707" cy="935058"/>
            <a:chOff x="1351005" y="5534026"/>
            <a:chExt cx="1260707" cy="935058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8860697" y="4878657"/>
            <a:ext cx="1260707" cy="935058"/>
            <a:chOff x="1351005" y="5534026"/>
            <a:chExt cx="1260707" cy="935058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正方形/長方形 54"/>
            <p:cNvSpPr/>
            <p:nvPr/>
          </p:nvSpPr>
          <p:spPr>
            <a:xfrm>
              <a:off x="1760494" y="5622656"/>
              <a:ext cx="139700" cy="8440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2035088" y="6332268"/>
              <a:ext cx="139700" cy="13443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282424" y="4878657"/>
            <a:ext cx="1260707" cy="935058"/>
            <a:chOff x="1351005" y="5534026"/>
            <a:chExt cx="1260707" cy="935058"/>
          </a:xfrm>
        </p:grpSpPr>
        <p:cxnSp>
          <p:nvCxnSpPr>
            <p:cNvPr id="59" name="直線矢印コネクタ 58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正方形/長方形 61"/>
            <p:cNvSpPr/>
            <p:nvPr/>
          </p:nvSpPr>
          <p:spPr>
            <a:xfrm>
              <a:off x="1760494" y="6332268"/>
              <a:ext cx="139700" cy="13443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2035088" y="5789344"/>
              <a:ext cx="139700" cy="6773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正方形/長方形 64"/>
          <p:cNvSpPr/>
          <p:nvPr/>
        </p:nvSpPr>
        <p:spPr>
          <a:xfrm>
            <a:off x="600274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Y=1</a:t>
            </a:r>
            <a:endParaRPr lang="ja-JP" altLang="en-US" sz="3200" dirty="0"/>
          </a:p>
        </p:txBody>
      </p:sp>
      <p:sp>
        <p:nvSpPr>
          <p:cNvPr id="66" name="正方形/長方形 65"/>
          <p:cNvSpPr/>
          <p:nvPr/>
        </p:nvSpPr>
        <p:spPr>
          <a:xfrm>
            <a:off x="747587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Y=4</a:t>
            </a:r>
            <a:endParaRPr lang="ja-JP" altLang="en-US" sz="3200" dirty="0"/>
          </a:p>
        </p:txBody>
      </p:sp>
      <p:sp>
        <p:nvSpPr>
          <p:cNvPr id="67" name="正方形/長方形 66"/>
          <p:cNvSpPr/>
          <p:nvPr/>
        </p:nvSpPr>
        <p:spPr>
          <a:xfrm>
            <a:off x="894899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Y=2</a:t>
            </a:r>
            <a:endParaRPr lang="ja-JP" altLang="en-US" sz="32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042212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Y=3</a:t>
            </a:r>
            <a:endParaRPr lang="ja-JP" altLang="en-US" sz="3200" dirty="0"/>
          </a:p>
        </p:txBody>
      </p:sp>
      <p:sp>
        <p:nvSpPr>
          <p:cNvPr id="47" name="正方形/長方形 46"/>
          <p:cNvSpPr/>
          <p:nvPr/>
        </p:nvSpPr>
        <p:spPr>
          <a:xfrm>
            <a:off x="5188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44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9993" y="188685"/>
            <a:ext cx="9906907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3600" dirty="0" smtClean="0"/>
              <a:t>集団学習 </a:t>
            </a:r>
            <a:r>
              <a:rPr lang="en-US" altLang="ja-JP" sz="3600" dirty="0" smtClean="0"/>
              <a:t>(Ensemble learning)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9993" y="949779"/>
            <a:ext cx="9906907" cy="195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 smtClean="0"/>
              <a:t>弱識別器を多数組み合わせて強識別器を実現する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弱識別器 </a:t>
            </a:r>
            <a:r>
              <a:rPr kumimoji="1" lang="en-US" altLang="ja-JP" sz="2400" dirty="0" smtClean="0"/>
              <a:t>: </a:t>
            </a:r>
            <a:r>
              <a:rPr kumimoji="1" lang="ja-JP" altLang="en-US" sz="2400" dirty="0" smtClean="0"/>
              <a:t>精度の低い識別器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　強識別器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精度の高い識別器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b="1" dirty="0"/>
              <a:t>　</a:t>
            </a:r>
            <a:r>
              <a:rPr lang="ja-JP" altLang="en-US" sz="2400" b="1" dirty="0" smtClean="0"/>
              <a:t>決定木 </a:t>
            </a:r>
            <a:r>
              <a:rPr lang="en-US" altLang="ja-JP" sz="2400" b="1" dirty="0" smtClean="0">
                <a:sym typeface="Wingdings" panose="05000000000000000000" pitchFamily="2" charset="2"/>
              </a:rPr>
              <a:t> </a:t>
            </a:r>
            <a:r>
              <a:rPr lang="ja-JP" altLang="en-US" sz="2400" b="1" dirty="0" smtClean="0">
                <a:sym typeface="Wingdings" panose="05000000000000000000" pitchFamily="2" charset="2"/>
              </a:rPr>
              <a:t>ランダム森</a:t>
            </a:r>
            <a:r>
              <a:rPr lang="en-US" altLang="ja-JP" sz="2400" b="1" dirty="0" smtClean="0">
                <a:sym typeface="Wingdings" panose="05000000000000000000" pitchFamily="2" charset="2"/>
              </a:rPr>
              <a:t>(</a:t>
            </a:r>
            <a:r>
              <a:rPr lang="en-US" altLang="ja-JP" sz="2400" b="1" dirty="0" smtClean="0"/>
              <a:t>Random Forests)</a:t>
            </a:r>
            <a:endParaRPr lang="en-US" altLang="ja-JP" sz="2400" dirty="0"/>
          </a:p>
        </p:txBody>
      </p:sp>
      <p:grpSp>
        <p:nvGrpSpPr>
          <p:cNvPr id="268" name="グループ化 267"/>
          <p:cNvGrpSpPr/>
          <p:nvPr/>
        </p:nvGrpSpPr>
        <p:grpSpPr>
          <a:xfrm>
            <a:off x="3355834" y="3933371"/>
            <a:ext cx="2319251" cy="1623069"/>
            <a:chOff x="3355834" y="3933371"/>
            <a:chExt cx="2319251" cy="1623069"/>
          </a:xfrm>
        </p:grpSpPr>
        <p:sp>
          <p:nvSpPr>
            <p:cNvPr id="265" name="正方形/長方形 264"/>
            <p:cNvSpPr/>
            <p:nvPr/>
          </p:nvSpPr>
          <p:spPr>
            <a:xfrm>
              <a:off x="3355834" y="4540777"/>
              <a:ext cx="231925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木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が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本の場合</a:t>
              </a:r>
              <a:endPara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N/3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点を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Random sampling 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6" name="右矢印 265"/>
            <p:cNvSpPr/>
            <p:nvPr/>
          </p:nvSpPr>
          <p:spPr>
            <a:xfrm>
              <a:off x="3419794" y="3933371"/>
              <a:ext cx="1965006" cy="471306"/>
            </a:xfrm>
            <a:prstGeom prst="rightArrow">
              <a:avLst>
                <a:gd name="adj1" fmla="val 4375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1" name="正方形/長方形 310"/>
          <p:cNvSpPr/>
          <p:nvPr/>
        </p:nvSpPr>
        <p:spPr>
          <a:xfrm>
            <a:off x="5772461" y="6150114"/>
            <a:ext cx="52729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それぞれに対して木を学習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評価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時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には全ての木の平均値を出力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76" name="直線矢印コネクタ 175"/>
          <p:cNvCxnSpPr/>
          <p:nvPr/>
        </p:nvCxnSpPr>
        <p:spPr>
          <a:xfrm>
            <a:off x="722927" y="5574379"/>
            <a:ext cx="2175401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矢印コネクタ 181"/>
          <p:cNvCxnSpPr/>
          <p:nvPr/>
        </p:nvCxnSpPr>
        <p:spPr>
          <a:xfrm flipV="1">
            <a:off x="722927" y="3561220"/>
            <a:ext cx="0" cy="201315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円/楕円 182"/>
          <p:cNvSpPr/>
          <p:nvPr/>
        </p:nvSpPr>
        <p:spPr>
          <a:xfrm>
            <a:off x="1373800" y="455248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4" name="円/楕円 183"/>
          <p:cNvSpPr/>
          <p:nvPr/>
        </p:nvSpPr>
        <p:spPr>
          <a:xfrm>
            <a:off x="908578" y="511215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5" name="円/楕円 184"/>
          <p:cNvSpPr/>
          <p:nvPr/>
        </p:nvSpPr>
        <p:spPr>
          <a:xfrm>
            <a:off x="998128" y="524581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6" name="円/楕円 185"/>
          <p:cNvSpPr/>
          <p:nvPr/>
        </p:nvSpPr>
        <p:spPr>
          <a:xfrm>
            <a:off x="1094229" y="5048116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7" name="円/楕円 186"/>
          <p:cNvSpPr/>
          <p:nvPr/>
        </p:nvSpPr>
        <p:spPr>
          <a:xfrm>
            <a:off x="1156476" y="521379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8" name="円/楕円 187"/>
          <p:cNvSpPr/>
          <p:nvPr/>
        </p:nvSpPr>
        <p:spPr>
          <a:xfrm>
            <a:off x="1405467" y="495066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9" name="円/楕円 188"/>
          <p:cNvSpPr/>
          <p:nvPr/>
        </p:nvSpPr>
        <p:spPr>
          <a:xfrm>
            <a:off x="1224184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0" name="円/楕円 189"/>
          <p:cNvSpPr/>
          <p:nvPr/>
        </p:nvSpPr>
        <p:spPr>
          <a:xfrm>
            <a:off x="1251482" y="490193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1" name="円/楕円 190"/>
          <p:cNvSpPr/>
          <p:nvPr/>
        </p:nvSpPr>
        <p:spPr>
          <a:xfrm>
            <a:off x="1430584" y="4762710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2" name="円/楕円 191"/>
          <p:cNvSpPr/>
          <p:nvPr/>
        </p:nvSpPr>
        <p:spPr>
          <a:xfrm>
            <a:off x="1173949" y="4418830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3" name="円/楕円 192"/>
          <p:cNvSpPr/>
          <p:nvPr/>
        </p:nvSpPr>
        <p:spPr>
          <a:xfrm>
            <a:off x="902568" y="450236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4" name="円/楕円 193"/>
          <p:cNvSpPr/>
          <p:nvPr/>
        </p:nvSpPr>
        <p:spPr>
          <a:xfrm>
            <a:off x="973010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5" name="円/楕円 194"/>
          <p:cNvSpPr/>
          <p:nvPr/>
        </p:nvSpPr>
        <p:spPr>
          <a:xfrm>
            <a:off x="1031980" y="456501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6" name="円/楕円 195"/>
          <p:cNvSpPr/>
          <p:nvPr/>
        </p:nvSpPr>
        <p:spPr>
          <a:xfrm>
            <a:off x="1353046" y="400603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7" name="円/楕円 196"/>
          <p:cNvSpPr/>
          <p:nvPr/>
        </p:nvSpPr>
        <p:spPr>
          <a:xfrm>
            <a:off x="1480820" y="4194682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8" name="円/楕円 197"/>
          <p:cNvSpPr/>
          <p:nvPr/>
        </p:nvSpPr>
        <p:spPr>
          <a:xfrm>
            <a:off x="1574735" y="4427878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9" name="円/楕円 198"/>
          <p:cNvSpPr/>
          <p:nvPr/>
        </p:nvSpPr>
        <p:spPr>
          <a:xfrm>
            <a:off x="1249301" y="4244106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0" name="円/楕円 199"/>
          <p:cNvSpPr/>
          <p:nvPr/>
        </p:nvSpPr>
        <p:spPr>
          <a:xfrm>
            <a:off x="1524500" y="4756444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1" name="円/楕円 200"/>
          <p:cNvSpPr/>
          <p:nvPr/>
        </p:nvSpPr>
        <p:spPr>
          <a:xfrm>
            <a:off x="1715619" y="454900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2" name="円/楕円 201"/>
          <p:cNvSpPr/>
          <p:nvPr/>
        </p:nvSpPr>
        <p:spPr>
          <a:xfrm>
            <a:off x="1882697" y="4054067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3" name="円/楕円 202"/>
          <p:cNvSpPr/>
          <p:nvPr/>
        </p:nvSpPr>
        <p:spPr>
          <a:xfrm>
            <a:off x="2100799" y="398375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4" name="円/楕円 203"/>
          <p:cNvSpPr/>
          <p:nvPr/>
        </p:nvSpPr>
        <p:spPr>
          <a:xfrm>
            <a:off x="2170698" y="41849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5" name="円/楕円 204"/>
          <p:cNvSpPr/>
          <p:nvPr/>
        </p:nvSpPr>
        <p:spPr>
          <a:xfrm>
            <a:off x="2225595" y="404710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6" name="円/楕円 205"/>
          <p:cNvSpPr/>
          <p:nvPr/>
        </p:nvSpPr>
        <p:spPr>
          <a:xfrm>
            <a:off x="2443697" y="397680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7" name="円/楕円 206"/>
          <p:cNvSpPr/>
          <p:nvPr/>
        </p:nvSpPr>
        <p:spPr>
          <a:xfrm>
            <a:off x="2513595" y="41779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8" name="円/楕円 207"/>
          <p:cNvSpPr/>
          <p:nvPr/>
        </p:nvSpPr>
        <p:spPr>
          <a:xfrm>
            <a:off x="2062344" y="425594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9" name="円/楕円 208"/>
          <p:cNvSpPr/>
          <p:nvPr/>
        </p:nvSpPr>
        <p:spPr>
          <a:xfrm>
            <a:off x="2280446" y="41856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3" name="円/楕円 312"/>
          <p:cNvSpPr/>
          <p:nvPr/>
        </p:nvSpPr>
        <p:spPr>
          <a:xfrm>
            <a:off x="2350344" y="43868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4" name="円/楕円 313"/>
          <p:cNvSpPr/>
          <p:nvPr/>
        </p:nvSpPr>
        <p:spPr>
          <a:xfrm>
            <a:off x="2308831" y="427264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5" name="円/楕円 314"/>
          <p:cNvSpPr/>
          <p:nvPr/>
        </p:nvSpPr>
        <p:spPr>
          <a:xfrm>
            <a:off x="2363729" y="413481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6" name="円/楕円 315"/>
          <p:cNvSpPr/>
          <p:nvPr/>
        </p:nvSpPr>
        <p:spPr>
          <a:xfrm>
            <a:off x="2418579" y="427334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7" name="円/楕円 316"/>
          <p:cNvSpPr/>
          <p:nvPr/>
        </p:nvSpPr>
        <p:spPr>
          <a:xfrm>
            <a:off x="2525318" y="404257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8" name="円/楕円 317"/>
          <p:cNvSpPr/>
          <p:nvPr/>
        </p:nvSpPr>
        <p:spPr>
          <a:xfrm>
            <a:off x="2580215" y="390475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9" name="円/楕円 318"/>
          <p:cNvSpPr/>
          <p:nvPr/>
        </p:nvSpPr>
        <p:spPr>
          <a:xfrm>
            <a:off x="2635066" y="40432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0" name="円/楕円 319"/>
          <p:cNvSpPr/>
          <p:nvPr/>
        </p:nvSpPr>
        <p:spPr>
          <a:xfrm>
            <a:off x="2313446" y="38177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1" name="円/楕円 320"/>
          <p:cNvSpPr/>
          <p:nvPr/>
        </p:nvSpPr>
        <p:spPr>
          <a:xfrm>
            <a:off x="2368344" y="36799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2" name="円/楕円 321"/>
          <p:cNvSpPr/>
          <p:nvPr/>
        </p:nvSpPr>
        <p:spPr>
          <a:xfrm>
            <a:off x="2423194" y="38184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3" name="円/楕円 322"/>
          <p:cNvSpPr/>
          <p:nvPr/>
        </p:nvSpPr>
        <p:spPr>
          <a:xfrm>
            <a:off x="1889654" y="482135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4" name="円/楕円 323"/>
          <p:cNvSpPr/>
          <p:nvPr/>
        </p:nvSpPr>
        <p:spPr>
          <a:xfrm>
            <a:off x="2010714" y="465550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5" name="円/楕円 324"/>
          <p:cNvSpPr/>
          <p:nvPr/>
        </p:nvSpPr>
        <p:spPr>
          <a:xfrm>
            <a:off x="2065612" y="451768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6" name="円/楕円 325"/>
          <p:cNvSpPr/>
          <p:nvPr/>
        </p:nvSpPr>
        <p:spPr>
          <a:xfrm>
            <a:off x="2120462" y="4656204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7" name="円/楕円 326"/>
          <p:cNvSpPr/>
          <p:nvPr/>
        </p:nvSpPr>
        <p:spPr>
          <a:xfrm>
            <a:off x="2147028" y="5148357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8" name="円/楕円 327"/>
          <p:cNvSpPr/>
          <p:nvPr/>
        </p:nvSpPr>
        <p:spPr>
          <a:xfrm>
            <a:off x="2172145" y="496040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9" name="円/楕円 328"/>
          <p:cNvSpPr/>
          <p:nvPr/>
        </p:nvSpPr>
        <p:spPr>
          <a:xfrm>
            <a:off x="2266060" y="495414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0" name="円/楕円 329"/>
          <p:cNvSpPr/>
          <p:nvPr/>
        </p:nvSpPr>
        <p:spPr>
          <a:xfrm>
            <a:off x="2401336" y="497920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1" name="円/楕円 330"/>
          <p:cNvSpPr/>
          <p:nvPr/>
        </p:nvSpPr>
        <p:spPr>
          <a:xfrm>
            <a:off x="2347710" y="477506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2" name="円/楕円 331"/>
          <p:cNvSpPr/>
          <p:nvPr/>
        </p:nvSpPr>
        <p:spPr>
          <a:xfrm>
            <a:off x="2441626" y="476880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3" name="円/楕円 332"/>
          <p:cNvSpPr/>
          <p:nvPr/>
        </p:nvSpPr>
        <p:spPr>
          <a:xfrm>
            <a:off x="2433089" y="462444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4" name="円/楕円 333"/>
          <p:cNvSpPr/>
          <p:nvPr/>
        </p:nvSpPr>
        <p:spPr>
          <a:xfrm>
            <a:off x="2523440" y="4417089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5" name="円/楕円 334"/>
          <p:cNvSpPr/>
          <p:nvPr/>
        </p:nvSpPr>
        <p:spPr>
          <a:xfrm>
            <a:off x="2617355" y="4410824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6" name="円/楕円 335"/>
          <p:cNvSpPr/>
          <p:nvPr/>
        </p:nvSpPr>
        <p:spPr>
          <a:xfrm>
            <a:off x="2555431" y="499921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7" name="円/楕円 336"/>
          <p:cNvSpPr/>
          <p:nvPr/>
        </p:nvSpPr>
        <p:spPr>
          <a:xfrm>
            <a:off x="2649346" y="499295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8" name="円/楕円 337"/>
          <p:cNvSpPr/>
          <p:nvPr/>
        </p:nvSpPr>
        <p:spPr>
          <a:xfrm>
            <a:off x="2548558" y="47968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9" name="円/楕円 338"/>
          <p:cNvSpPr/>
          <p:nvPr/>
        </p:nvSpPr>
        <p:spPr>
          <a:xfrm>
            <a:off x="2573675" y="460887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0" name="円/楕円 339"/>
          <p:cNvSpPr/>
          <p:nvPr/>
        </p:nvSpPr>
        <p:spPr>
          <a:xfrm>
            <a:off x="2746332" y="461879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1" name="円/楕円 340"/>
          <p:cNvSpPr/>
          <p:nvPr/>
        </p:nvSpPr>
        <p:spPr>
          <a:xfrm>
            <a:off x="2305563" y="519238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2" name="円/楕円 341"/>
          <p:cNvSpPr/>
          <p:nvPr/>
        </p:nvSpPr>
        <p:spPr>
          <a:xfrm>
            <a:off x="2399478" y="51861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3" name="円/楕円 342"/>
          <p:cNvSpPr/>
          <p:nvPr/>
        </p:nvSpPr>
        <p:spPr>
          <a:xfrm>
            <a:off x="2534754" y="5211182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4" name="円/楕円 343"/>
          <p:cNvSpPr/>
          <p:nvPr/>
        </p:nvSpPr>
        <p:spPr>
          <a:xfrm>
            <a:off x="1580826" y="518176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5" name="円/楕円 344"/>
          <p:cNvSpPr/>
          <p:nvPr/>
        </p:nvSpPr>
        <p:spPr>
          <a:xfrm>
            <a:off x="1605943" y="4993818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正方形/長方形 345"/>
              <p:cNvSpPr/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6" name="正方形/長方形 3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  <a:blipFill rotWithShape="0">
                <a:blip r:embed="rId2"/>
                <a:stretch>
                  <a:fillRect r="-17544" b="-14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正方形/長方形 346"/>
              <p:cNvSpPr/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7" name="正方形/長方形 3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  <a:blipFill rotWithShape="0">
                <a:blip r:embed="rId3"/>
                <a:stretch>
                  <a:fillRect r="-18966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グループ化 5"/>
          <p:cNvGrpSpPr/>
          <p:nvPr/>
        </p:nvGrpSpPr>
        <p:grpSpPr>
          <a:xfrm>
            <a:off x="5892807" y="3119438"/>
            <a:ext cx="1570031" cy="2912019"/>
            <a:chOff x="5892807" y="3119438"/>
            <a:chExt cx="1570031" cy="2912019"/>
          </a:xfrm>
        </p:grpSpPr>
        <p:grpSp>
          <p:nvGrpSpPr>
            <p:cNvPr id="269" name="グループ化 268"/>
            <p:cNvGrpSpPr/>
            <p:nvPr/>
          </p:nvGrpSpPr>
          <p:grpSpPr>
            <a:xfrm>
              <a:off x="5962674" y="4577308"/>
              <a:ext cx="1395405" cy="1454149"/>
              <a:chOff x="688969" y="3316037"/>
              <a:chExt cx="1395405" cy="1454149"/>
            </a:xfrm>
          </p:grpSpPr>
          <p:sp>
            <p:nvSpPr>
              <p:cNvPr id="270" name="円/楕円 269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1" name="円/楕円 270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円/楕円 271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3" name="円/楕円 272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円/楕円 273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5" name="円/楕円 274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円/楕円 275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77" name="直線コネクタ 276"/>
              <p:cNvCxnSpPr>
                <a:stCxn id="270" idx="4"/>
                <a:endCxn id="271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線コネクタ 277"/>
              <p:cNvCxnSpPr>
                <a:stCxn id="270" idx="4"/>
                <a:endCxn id="272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線コネクタ 278"/>
              <p:cNvCxnSpPr>
                <a:stCxn id="271" idx="4"/>
                <a:endCxn id="273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線コネクタ 279"/>
              <p:cNvCxnSpPr>
                <a:stCxn id="271" idx="4"/>
                <a:endCxn id="274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線コネクタ 280"/>
              <p:cNvCxnSpPr>
                <a:stCxn id="272" idx="4"/>
                <a:endCxn id="275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線コネクタ 281"/>
              <p:cNvCxnSpPr>
                <a:stCxn id="272" idx="4"/>
                <a:endCxn id="276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グループ化 4"/>
            <p:cNvGrpSpPr/>
            <p:nvPr/>
          </p:nvGrpSpPr>
          <p:grpSpPr>
            <a:xfrm>
              <a:off x="5892807" y="3119438"/>
              <a:ext cx="1570031" cy="1276350"/>
              <a:chOff x="5892807" y="3119438"/>
              <a:chExt cx="1570031" cy="1276350"/>
            </a:xfrm>
          </p:grpSpPr>
          <p:cxnSp>
            <p:nvCxnSpPr>
              <p:cNvPr id="351" name="直線コネクタ 350"/>
              <p:cNvCxnSpPr/>
              <p:nvPr/>
            </p:nvCxnSpPr>
            <p:spPr>
              <a:xfrm flipH="1">
                <a:off x="6681788" y="3119438"/>
                <a:ext cx="57150" cy="1276350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線コネクタ 351"/>
              <p:cNvCxnSpPr/>
              <p:nvPr/>
            </p:nvCxnSpPr>
            <p:spPr>
              <a:xfrm flipH="1">
                <a:off x="6682899" y="3352800"/>
                <a:ext cx="779939" cy="728109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線コネクタ 352"/>
              <p:cNvCxnSpPr/>
              <p:nvPr/>
            </p:nvCxnSpPr>
            <p:spPr>
              <a:xfrm flipH="1">
                <a:off x="5892807" y="3767361"/>
                <a:ext cx="830611" cy="61634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グループ化 8"/>
          <p:cNvGrpSpPr/>
          <p:nvPr/>
        </p:nvGrpSpPr>
        <p:grpSpPr>
          <a:xfrm>
            <a:off x="5510759" y="2938350"/>
            <a:ext cx="6388087" cy="1602764"/>
            <a:chOff x="5510759" y="2938350"/>
            <a:chExt cx="6388087" cy="1602764"/>
          </a:xfrm>
        </p:grpSpPr>
        <p:cxnSp>
          <p:nvCxnSpPr>
            <p:cNvPr id="354" name="直線矢印コネクタ 353"/>
            <p:cNvCxnSpPr/>
            <p:nvPr/>
          </p:nvCxnSpPr>
          <p:spPr>
            <a:xfrm>
              <a:off x="591509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線矢印コネクタ 354"/>
            <p:cNvCxnSpPr/>
            <p:nvPr/>
          </p:nvCxnSpPr>
          <p:spPr>
            <a:xfrm flipV="1">
              <a:off x="591509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円/楕円 356"/>
            <p:cNvSpPr/>
            <p:nvPr/>
          </p:nvSpPr>
          <p:spPr>
            <a:xfrm>
              <a:off x="604660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0" name="円/楕円 359"/>
            <p:cNvSpPr/>
            <p:nvPr/>
          </p:nvSpPr>
          <p:spPr>
            <a:xfrm>
              <a:off x="622219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2" name="円/楕円 361"/>
            <p:cNvSpPr/>
            <p:nvPr/>
          </p:nvSpPr>
          <p:spPr>
            <a:xfrm>
              <a:off x="627015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4" name="円/楕円 363"/>
            <p:cNvSpPr/>
            <p:nvPr/>
          </p:nvSpPr>
          <p:spPr>
            <a:xfrm>
              <a:off x="6416362" y="3836438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6" name="円/楕円 365"/>
            <p:cNvSpPr/>
            <p:nvPr/>
          </p:nvSpPr>
          <p:spPr>
            <a:xfrm>
              <a:off x="604234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8" name="円/楕円 367"/>
            <p:cNvSpPr/>
            <p:nvPr/>
          </p:nvSpPr>
          <p:spPr>
            <a:xfrm>
              <a:off x="613401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9" name="円/楕円 368"/>
            <p:cNvSpPr/>
            <p:nvPr/>
          </p:nvSpPr>
          <p:spPr>
            <a:xfrm>
              <a:off x="636143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0" name="円/楕円 369"/>
            <p:cNvSpPr/>
            <p:nvPr/>
          </p:nvSpPr>
          <p:spPr>
            <a:xfrm>
              <a:off x="645194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1" name="円/楕円 370"/>
            <p:cNvSpPr/>
            <p:nvPr/>
          </p:nvSpPr>
          <p:spPr>
            <a:xfrm>
              <a:off x="6518471" y="35992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3" name="円/楕円 372"/>
            <p:cNvSpPr/>
            <p:nvPr/>
          </p:nvSpPr>
          <p:spPr>
            <a:xfrm>
              <a:off x="648288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4" name="円/楕円 373"/>
            <p:cNvSpPr/>
            <p:nvPr/>
          </p:nvSpPr>
          <p:spPr>
            <a:xfrm>
              <a:off x="661826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5" name="円/楕円 374"/>
            <p:cNvSpPr/>
            <p:nvPr/>
          </p:nvSpPr>
          <p:spPr>
            <a:xfrm>
              <a:off x="673661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6" name="円/楕円 375"/>
            <p:cNvSpPr/>
            <p:nvPr/>
          </p:nvSpPr>
          <p:spPr>
            <a:xfrm>
              <a:off x="689110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7" name="円/楕円 376"/>
            <p:cNvSpPr/>
            <p:nvPr/>
          </p:nvSpPr>
          <p:spPr>
            <a:xfrm>
              <a:off x="694062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9" name="円/楕円 378"/>
            <p:cNvSpPr/>
            <p:nvPr/>
          </p:nvSpPr>
          <p:spPr>
            <a:xfrm>
              <a:off x="7133998" y="327974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2" name="円/楕円 381"/>
            <p:cNvSpPr/>
            <p:nvPr/>
          </p:nvSpPr>
          <p:spPr>
            <a:xfrm>
              <a:off x="701835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3" name="円/楕円 382"/>
            <p:cNvSpPr/>
            <p:nvPr/>
          </p:nvSpPr>
          <p:spPr>
            <a:xfrm>
              <a:off x="706787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6" name="円/楕円 385"/>
            <p:cNvSpPr/>
            <p:nvPr/>
          </p:nvSpPr>
          <p:spPr>
            <a:xfrm>
              <a:off x="711620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8" name="円/楕円 387"/>
            <p:cNvSpPr/>
            <p:nvPr/>
          </p:nvSpPr>
          <p:spPr>
            <a:xfrm>
              <a:off x="723070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9" name="円/楕円 388"/>
            <p:cNvSpPr/>
            <p:nvPr/>
          </p:nvSpPr>
          <p:spPr>
            <a:xfrm>
              <a:off x="726955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1" name="円/楕円 390"/>
            <p:cNvSpPr/>
            <p:nvPr/>
          </p:nvSpPr>
          <p:spPr>
            <a:xfrm>
              <a:off x="708062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2" name="円/楕円 391"/>
            <p:cNvSpPr/>
            <p:nvPr/>
          </p:nvSpPr>
          <p:spPr>
            <a:xfrm>
              <a:off x="711947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3" name="円/楕円 392"/>
            <p:cNvSpPr/>
            <p:nvPr/>
          </p:nvSpPr>
          <p:spPr>
            <a:xfrm>
              <a:off x="674154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6" name="円/楕円 395"/>
            <p:cNvSpPr/>
            <p:nvPr/>
          </p:nvSpPr>
          <p:spPr>
            <a:xfrm>
              <a:off x="6905035" y="3760994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7" name="円/楕円 396"/>
            <p:cNvSpPr/>
            <p:nvPr/>
          </p:nvSpPr>
          <p:spPr>
            <a:xfrm>
              <a:off x="692385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8" name="円/楕円 397"/>
            <p:cNvSpPr/>
            <p:nvPr/>
          </p:nvSpPr>
          <p:spPr>
            <a:xfrm>
              <a:off x="694164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2" name="円/楕円 401"/>
            <p:cNvSpPr/>
            <p:nvPr/>
          </p:nvSpPr>
          <p:spPr>
            <a:xfrm>
              <a:off x="7132531" y="384075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3" name="円/楕円 402"/>
            <p:cNvSpPr/>
            <p:nvPr/>
          </p:nvSpPr>
          <p:spPr>
            <a:xfrm>
              <a:off x="712648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5" name="円/楕円 404"/>
            <p:cNvSpPr/>
            <p:nvPr/>
          </p:nvSpPr>
          <p:spPr>
            <a:xfrm>
              <a:off x="725700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6" name="円/楕円 405"/>
            <p:cNvSpPr/>
            <p:nvPr/>
          </p:nvSpPr>
          <p:spPr>
            <a:xfrm>
              <a:off x="7213144" y="40039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9" name="円/楕円 408"/>
            <p:cNvSpPr/>
            <p:nvPr/>
          </p:nvSpPr>
          <p:spPr>
            <a:xfrm>
              <a:off x="722606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0" name="円/楕円 409"/>
            <p:cNvSpPr/>
            <p:nvPr/>
          </p:nvSpPr>
          <p:spPr>
            <a:xfrm>
              <a:off x="734836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1" name="円/楕円 410"/>
            <p:cNvSpPr/>
            <p:nvPr/>
          </p:nvSpPr>
          <p:spPr>
            <a:xfrm>
              <a:off x="7036151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2" name="円/楕円 411"/>
            <p:cNvSpPr/>
            <p:nvPr/>
          </p:nvSpPr>
          <p:spPr>
            <a:xfrm>
              <a:off x="710267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4" name="円/楕円 413"/>
            <p:cNvSpPr/>
            <p:nvPr/>
          </p:nvSpPr>
          <p:spPr>
            <a:xfrm>
              <a:off x="652278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5" name="円/楕円 414"/>
            <p:cNvSpPr/>
            <p:nvPr/>
          </p:nvSpPr>
          <p:spPr>
            <a:xfrm>
              <a:off x="654057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正方形/長方形 415"/>
                <p:cNvSpPr/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6" name="正方形/長方形 4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正方形/長方形 416"/>
                <p:cNvSpPr/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7" name="正方形/長方形 4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9" name="直線矢印コネクタ 418"/>
            <p:cNvCxnSpPr/>
            <p:nvPr/>
          </p:nvCxnSpPr>
          <p:spPr>
            <a:xfrm>
              <a:off x="795725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線矢印コネクタ 419"/>
            <p:cNvCxnSpPr/>
            <p:nvPr/>
          </p:nvCxnSpPr>
          <p:spPr>
            <a:xfrm flipV="1">
              <a:off x="795725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円/楕円 420"/>
            <p:cNvSpPr/>
            <p:nvPr/>
          </p:nvSpPr>
          <p:spPr>
            <a:xfrm>
              <a:off x="8418299" y="3687525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2" name="円/楕円 421"/>
            <p:cNvSpPr/>
            <p:nvPr/>
          </p:nvSpPr>
          <p:spPr>
            <a:xfrm>
              <a:off x="808876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4" name="円/楕円 423"/>
            <p:cNvSpPr/>
            <p:nvPr/>
          </p:nvSpPr>
          <p:spPr>
            <a:xfrm>
              <a:off x="8220266" y="4038604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5" name="円/楕円 424"/>
            <p:cNvSpPr/>
            <p:nvPr/>
          </p:nvSpPr>
          <p:spPr>
            <a:xfrm>
              <a:off x="826435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6" name="円/楕円 425"/>
            <p:cNvSpPr/>
            <p:nvPr/>
          </p:nvSpPr>
          <p:spPr>
            <a:xfrm>
              <a:off x="8440731" y="396957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7" name="円/楕円 426"/>
            <p:cNvSpPr/>
            <p:nvPr/>
          </p:nvSpPr>
          <p:spPr>
            <a:xfrm>
              <a:off x="831231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1" name="円/楕円 430"/>
            <p:cNvSpPr/>
            <p:nvPr/>
          </p:nvSpPr>
          <p:spPr>
            <a:xfrm>
              <a:off x="808450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2" name="円/楕円 431"/>
            <p:cNvSpPr/>
            <p:nvPr/>
          </p:nvSpPr>
          <p:spPr>
            <a:xfrm>
              <a:off x="8134401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3" name="円/楕円 432"/>
            <p:cNvSpPr/>
            <p:nvPr/>
          </p:nvSpPr>
          <p:spPr>
            <a:xfrm>
              <a:off x="817617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4" name="円/楕円 433"/>
            <p:cNvSpPr/>
            <p:nvPr/>
          </p:nvSpPr>
          <p:spPr>
            <a:xfrm>
              <a:off x="840359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5" name="円/楕円 434"/>
            <p:cNvSpPr/>
            <p:nvPr/>
          </p:nvSpPr>
          <p:spPr>
            <a:xfrm>
              <a:off x="849410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8" name="円/楕円 437"/>
            <p:cNvSpPr/>
            <p:nvPr/>
          </p:nvSpPr>
          <p:spPr>
            <a:xfrm>
              <a:off x="852504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9" name="円/楕円 438"/>
            <p:cNvSpPr/>
            <p:nvPr/>
          </p:nvSpPr>
          <p:spPr>
            <a:xfrm>
              <a:off x="866042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0" name="円/楕円 439"/>
            <p:cNvSpPr/>
            <p:nvPr/>
          </p:nvSpPr>
          <p:spPr>
            <a:xfrm>
              <a:off x="877877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1" name="円/楕円 440"/>
            <p:cNvSpPr/>
            <p:nvPr/>
          </p:nvSpPr>
          <p:spPr>
            <a:xfrm>
              <a:off x="893326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2" name="円/楕円 441"/>
            <p:cNvSpPr/>
            <p:nvPr/>
          </p:nvSpPr>
          <p:spPr>
            <a:xfrm>
              <a:off x="898278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5" name="円/楕円 444"/>
            <p:cNvSpPr/>
            <p:nvPr/>
          </p:nvSpPr>
          <p:spPr>
            <a:xfrm>
              <a:off x="9225670" y="34222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6" name="円/楕円 445"/>
            <p:cNvSpPr/>
            <p:nvPr/>
          </p:nvSpPr>
          <p:spPr>
            <a:xfrm>
              <a:off x="8906027" y="34774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7" name="円/楕円 446"/>
            <p:cNvSpPr/>
            <p:nvPr/>
          </p:nvSpPr>
          <p:spPr>
            <a:xfrm>
              <a:off x="906051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8" name="円/楕円 447"/>
            <p:cNvSpPr/>
            <p:nvPr/>
          </p:nvSpPr>
          <p:spPr>
            <a:xfrm>
              <a:off x="911003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1" name="円/楕円 450"/>
            <p:cNvSpPr/>
            <p:nvPr/>
          </p:nvSpPr>
          <p:spPr>
            <a:xfrm>
              <a:off x="915836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3" name="円/楕円 452"/>
            <p:cNvSpPr/>
            <p:nvPr/>
          </p:nvSpPr>
          <p:spPr>
            <a:xfrm>
              <a:off x="927286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4" name="円/楕円 453"/>
            <p:cNvSpPr/>
            <p:nvPr/>
          </p:nvSpPr>
          <p:spPr>
            <a:xfrm>
              <a:off x="931171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6" name="円/楕円 455"/>
            <p:cNvSpPr/>
            <p:nvPr/>
          </p:nvSpPr>
          <p:spPr>
            <a:xfrm>
              <a:off x="912278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7" name="円/楕円 456"/>
            <p:cNvSpPr/>
            <p:nvPr/>
          </p:nvSpPr>
          <p:spPr>
            <a:xfrm>
              <a:off x="916163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8" name="円/楕円 457"/>
            <p:cNvSpPr/>
            <p:nvPr/>
          </p:nvSpPr>
          <p:spPr>
            <a:xfrm>
              <a:off x="878370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9" name="円/楕円 458"/>
            <p:cNvSpPr/>
            <p:nvPr/>
          </p:nvSpPr>
          <p:spPr>
            <a:xfrm>
              <a:off x="8869455" y="376050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2" name="円/楕円 461"/>
            <p:cNvSpPr/>
            <p:nvPr/>
          </p:nvSpPr>
          <p:spPr>
            <a:xfrm>
              <a:off x="896601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3" name="円/楕円 462"/>
            <p:cNvSpPr/>
            <p:nvPr/>
          </p:nvSpPr>
          <p:spPr>
            <a:xfrm>
              <a:off x="898380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4" name="円/楕円 463"/>
            <p:cNvSpPr/>
            <p:nvPr/>
          </p:nvSpPr>
          <p:spPr>
            <a:xfrm>
              <a:off x="9050329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6" name="円/楕円 465"/>
            <p:cNvSpPr/>
            <p:nvPr/>
          </p:nvSpPr>
          <p:spPr>
            <a:xfrm>
              <a:off x="9108166" y="384519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8" name="円/楕円 467"/>
            <p:cNvSpPr/>
            <p:nvPr/>
          </p:nvSpPr>
          <p:spPr>
            <a:xfrm>
              <a:off x="916864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9" name="円/楕円 468"/>
            <p:cNvSpPr/>
            <p:nvPr/>
          </p:nvSpPr>
          <p:spPr>
            <a:xfrm>
              <a:off x="9232643" y="359161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0" name="円/楕円 469"/>
            <p:cNvSpPr/>
            <p:nvPr/>
          </p:nvSpPr>
          <p:spPr>
            <a:xfrm>
              <a:off x="929916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2" name="円/楕円 471"/>
            <p:cNvSpPr/>
            <p:nvPr/>
          </p:nvSpPr>
          <p:spPr>
            <a:xfrm>
              <a:off x="9321829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4" name="円/楕円 473"/>
            <p:cNvSpPr/>
            <p:nvPr/>
          </p:nvSpPr>
          <p:spPr>
            <a:xfrm>
              <a:off x="926822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5" name="円/楕円 474"/>
            <p:cNvSpPr/>
            <p:nvPr/>
          </p:nvSpPr>
          <p:spPr>
            <a:xfrm>
              <a:off x="939052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7" name="円/楕円 476"/>
            <p:cNvSpPr/>
            <p:nvPr/>
          </p:nvSpPr>
          <p:spPr>
            <a:xfrm>
              <a:off x="914483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8" name="円/楕円 477"/>
            <p:cNvSpPr/>
            <p:nvPr/>
          </p:nvSpPr>
          <p:spPr>
            <a:xfrm>
              <a:off x="9240658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9" name="円/楕円 478"/>
            <p:cNvSpPr/>
            <p:nvPr/>
          </p:nvSpPr>
          <p:spPr>
            <a:xfrm>
              <a:off x="856494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0" name="円/楕円 479"/>
            <p:cNvSpPr/>
            <p:nvPr/>
          </p:nvSpPr>
          <p:spPr>
            <a:xfrm>
              <a:off x="858273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1" name="正方形/長方形 480"/>
                <p:cNvSpPr/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1" name="正方形/長方形 4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正方形/長方形 481"/>
                <p:cNvSpPr/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2" name="正方形/長方形 4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4" name="直線矢印コネクタ 483"/>
            <p:cNvCxnSpPr/>
            <p:nvPr/>
          </p:nvCxnSpPr>
          <p:spPr>
            <a:xfrm>
              <a:off x="10130441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線矢印コネクタ 484"/>
            <p:cNvCxnSpPr/>
            <p:nvPr/>
          </p:nvCxnSpPr>
          <p:spPr>
            <a:xfrm flipV="1">
              <a:off x="10130441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円/楕円 486"/>
            <p:cNvSpPr/>
            <p:nvPr/>
          </p:nvSpPr>
          <p:spPr>
            <a:xfrm>
              <a:off x="10261947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8" name="円/楕円 487"/>
            <p:cNvSpPr/>
            <p:nvPr/>
          </p:nvSpPr>
          <p:spPr>
            <a:xfrm>
              <a:off x="10325379" y="41786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0" name="円/楕円 489"/>
            <p:cNvSpPr/>
            <p:nvPr/>
          </p:nvSpPr>
          <p:spPr>
            <a:xfrm>
              <a:off x="10437544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3" name="円/楕円 492"/>
            <p:cNvSpPr/>
            <p:nvPr/>
          </p:nvSpPr>
          <p:spPr>
            <a:xfrm>
              <a:off x="10504842" y="3935055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6" name="円/楕円 495"/>
            <p:cNvSpPr/>
            <p:nvPr/>
          </p:nvSpPr>
          <p:spPr>
            <a:xfrm>
              <a:off x="10257689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7" name="円/楕円 496"/>
            <p:cNvSpPr/>
            <p:nvPr/>
          </p:nvSpPr>
          <p:spPr>
            <a:xfrm>
              <a:off x="10307587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8" name="円/楕円 497"/>
            <p:cNvSpPr/>
            <p:nvPr/>
          </p:nvSpPr>
          <p:spPr>
            <a:xfrm>
              <a:off x="10349358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9" name="円/楕円 498"/>
            <p:cNvSpPr/>
            <p:nvPr/>
          </p:nvSpPr>
          <p:spPr>
            <a:xfrm>
              <a:off x="10576784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0" name="円/楕円 499"/>
            <p:cNvSpPr/>
            <p:nvPr/>
          </p:nvSpPr>
          <p:spPr>
            <a:xfrm>
              <a:off x="10667292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2" name="円/楕円 501"/>
            <p:cNvSpPr/>
            <p:nvPr/>
          </p:nvSpPr>
          <p:spPr>
            <a:xfrm>
              <a:off x="10503297" y="3469086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3" name="円/楕円 502"/>
            <p:cNvSpPr/>
            <p:nvPr/>
          </p:nvSpPr>
          <p:spPr>
            <a:xfrm>
              <a:off x="10698233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4" name="円/楕円 503"/>
            <p:cNvSpPr/>
            <p:nvPr/>
          </p:nvSpPr>
          <p:spPr>
            <a:xfrm>
              <a:off x="10833612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5" name="円/楕円 504"/>
            <p:cNvSpPr/>
            <p:nvPr/>
          </p:nvSpPr>
          <p:spPr>
            <a:xfrm>
              <a:off x="10951961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8" name="円/楕円 507"/>
            <p:cNvSpPr/>
            <p:nvPr/>
          </p:nvSpPr>
          <p:spPr>
            <a:xfrm>
              <a:off x="11194852" y="33295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3" name="円/楕円 512"/>
            <p:cNvSpPr/>
            <p:nvPr/>
          </p:nvSpPr>
          <p:spPr>
            <a:xfrm>
              <a:off x="11283217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4" name="円/楕円 513"/>
            <p:cNvSpPr/>
            <p:nvPr/>
          </p:nvSpPr>
          <p:spPr>
            <a:xfrm>
              <a:off x="11253812" y="348930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5" name="円/楕円 514"/>
            <p:cNvSpPr/>
            <p:nvPr/>
          </p:nvSpPr>
          <p:spPr>
            <a:xfrm>
              <a:off x="11292699" y="33916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8" name="円/楕円 517"/>
            <p:cNvSpPr/>
            <p:nvPr/>
          </p:nvSpPr>
          <p:spPr>
            <a:xfrm>
              <a:off x="11446046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9" name="円/楕円 518"/>
            <p:cNvSpPr/>
            <p:nvPr/>
          </p:nvSpPr>
          <p:spPr>
            <a:xfrm>
              <a:off x="11484899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1" name="円/楕円 520"/>
            <p:cNvSpPr/>
            <p:nvPr/>
          </p:nvSpPr>
          <p:spPr>
            <a:xfrm>
              <a:off x="11295968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2" name="円/楕円 521"/>
            <p:cNvSpPr/>
            <p:nvPr/>
          </p:nvSpPr>
          <p:spPr>
            <a:xfrm>
              <a:off x="11334820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3" name="円/楕円 522"/>
            <p:cNvSpPr/>
            <p:nvPr/>
          </p:nvSpPr>
          <p:spPr>
            <a:xfrm>
              <a:off x="10956889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5" name="円/楕円 524"/>
            <p:cNvSpPr/>
            <p:nvPr/>
          </p:nvSpPr>
          <p:spPr>
            <a:xfrm>
              <a:off x="11081528" y="366287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8" name="円/楕円 527"/>
            <p:cNvSpPr/>
            <p:nvPr/>
          </p:nvSpPr>
          <p:spPr>
            <a:xfrm>
              <a:off x="11156991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9" name="円/楕円 528"/>
            <p:cNvSpPr/>
            <p:nvPr/>
          </p:nvSpPr>
          <p:spPr>
            <a:xfrm>
              <a:off x="11223515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3" name="円/楕円 532"/>
            <p:cNvSpPr/>
            <p:nvPr/>
          </p:nvSpPr>
          <p:spPr>
            <a:xfrm>
              <a:off x="11341829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7" name="円/楕円 536"/>
            <p:cNvSpPr/>
            <p:nvPr/>
          </p:nvSpPr>
          <p:spPr>
            <a:xfrm>
              <a:off x="11495014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0" name="円/楕円 539"/>
            <p:cNvSpPr/>
            <p:nvPr/>
          </p:nvSpPr>
          <p:spPr>
            <a:xfrm>
              <a:off x="11563714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1" name="円/楕円 540"/>
            <p:cNvSpPr/>
            <p:nvPr/>
          </p:nvSpPr>
          <p:spPr>
            <a:xfrm>
              <a:off x="11251497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3" name="円/楕円 542"/>
            <p:cNvSpPr/>
            <p:nvPr/>
          </p:nvSpPr>
          <p:spPr>
            <a:xfrm>
              <a:off x="11413844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4" name="円/楕円 543"/>
            <p:cNvSpPr/>
            <p:nvPr/>
          </p:nvSpPr>
          <p:spPr>
            <a:xfrm>
              <a:off x="10738131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5" name="円/楕円 544"/>
            <p:cNvSpPr/>
            <p:nvPr/>
          </p:nvSpPr>
          <p:spPr>
            <a:xfrm>
              <a:off x="10755923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6" name="正方形/長方形 545"/>
                <p:cNvSpPr/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6" name="正方形/長方形 5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63415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正方形/長方形 546"/>
                <p:cNvSpPr/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7" name="正方形/長方形 5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グループ化 6"/>
          <p:cNvGrpSpPr/>
          <p:nvPr/>
        </p:nvGrpSpPr>
        <p:grpSpPr>
          <a:xfrm>
            <a:off x="7988300" y="3079750"/>
            <a:ext cx="1503379" cy="2951707"/>
            <a:chOff x="7988300" y="3079750"/>
            <a:chExt cx="1503379" cy="2951707"/>
          </a:xfrm>
        </p:grpSpPr>
        <p:grpSp>
          <p:nvGrpSpPr>
            <p:cNvPr id="283" name="グループ化 282"/>
            <p:cNvGrpSpPr/>
            <p:nvPr/>
          </p:nvGrpSpPr>
          <p:grpSpPr>
            <a:xfrm>
              <a:off x="8096274" y="4577308"/>
              <a:ext cx="1395405" cy="1454149"/>
              <a:chOff x="688969" y="3316037"/>
              <a:chExt cx="1395405" cy="1454149"/>
            </a:xfrm>
          </p:grpSpPr>
          <p:sp>
            <p:nvSpPr>
              <p:cNvPr id="284" name="円/楕円 283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円/楕円 284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円/楕円 285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円/楕円 286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8" name="円/楕円 287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9" name="円/楕円 288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0" name="円/楕円 289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91" name="直線コネクタ 290"/>
              <p:cNvCxnSpPr>
                <a:stCxn id="284" idx="4"/>
                <a:endCxn id="285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線コネクタ 291"/>
              <p:cNvCxnSpPr>
                <a:stCxn id="284" idx="4"/>
                <a:endCxn id="286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線コネクタ 292"/>
              <p:cNvCxnSpPr>
                <a:stCxn id="285" idx="4"/>
                <a:endCxn id="287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線コネクタ 293"/>
              <p:cNvCxnSpPr>
                <a:stCxn id="285" idx="4"/>
                <a:endCxn id="288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線コネクタ 294"/>
              <p:cNvCxnSpPr>
                <a:stCxn id="286" idx="4"/>
                <a:endCxn id="289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/>
              <p:cNvCxnSpPr>
                <a:stCxn id="286" idx="4"/>
                <a:endCxn id="290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9" name="直線コネクタ 578"/>
            <p:cNvCxnSpPr/>
            <p:nvPr/>
          </p:nvCxnSpPr>
          <p:spPr>
            <a:xfrm>
              <a:off x="8737600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線コネクタ 579"/>
            <p:cNvCxnSpPr/>
            <p:nvPr/>
          </p:nvCxnSpPr>
          <p:spPr>
            <a:xfrm flipH="1">
              <a:off x="8769351" y="3276600"/>
              <a:ext cx="685799" cy="8826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線コネクタ 580"/>
            <p:cNvCxnSpPr/>
            <p:nvPr/>
          </p:nvCxnSpPr>
          <p:spPr>
            <a:xfrm>
              <a:off x="7988300" y="3752850"/>
              <a:ext cx="749300" cy="190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10131425" y="3079750"/>
            <a:ext cx="1553369" cy="2951707"/>
            <a:chOff x="10131425" y="3079750"/>
            <a:chExt cx="1553369" cy="2951707"/>
          </a:xfrm>
        </p:grpSpPr>
        <p:grpSp>
          <p:nvGrpSpPr>
            <p:cNvPr id="297" name="グループ化 296"/>
            <p:cNvGrpSpPr/>
            <p:nvPr/>
          </p:nvGrpSpPr>
          <p:grpSpPr>
            <a:xfrm>
              <a:off x="10215360" y="4577308"/>
              <a:ext cx="1395405" cy="1454149"/>
              <a:chOff x="688969" y="3316037"/>
              <a:chExt cx="1395405" cy="1454149"/>
            </a:xfrm>
          </p:grpSpPr>
          <p:sp>
            <p:nvSpPr>
              <p:cNvPr id="298" name="円/楕円 297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円/楕円 298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0" name="円/楕円 299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円/楕円 300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円/楕円 301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円/楕円 302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4" name="円/楕円 303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05" name="直線コネクタ 304"/>
              <p:cNvCxnSpPr>
                <a:stCxn id="298" idx="4"/>
                <a:endCxn id="299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線コネクタ 305"/>
              <p:cNvCxnSpPr>
                <a:stCxn id="298" idx="4"/>
                <a:endCxn id="300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線コネクタ 306"/>
              <p:cNvCxnSpPr>
                <a:stCxn id="299" idx="4"/>
                <a:endCxn id="301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線コネクタ 307"/>
              <p:cNvCxnSpPr>
                <a:stCxn id="299" idx="4"/>
                <a:endCxn id="302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線コネクタ 308"/>
              <p:cNvCxnSpPr>
                <a:stCxn id="300" idx="4"/>
                <a:endCxn id="303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線コネクタ 309"/>
              <p:cNvCxnSpPr>
                <a:stCxn id="300" idx="4"/>
                <a:endCxn id="304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2" name="直線コネクタ 581"/>
            <p:cNvCxnSpPr/>
            <p:nvPr/>
          </p:nvCxnSpPr>
          <p:spPr>
            <a:xfrm>
              <a:off x="10933113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線コネクタ 582"/>
            <p:cNvCxnSpPr/>
            <p:nvPr/>
          </p:nvCxnSpPr>
          <p:spPr>
            <a:xfrm flipH="1">
              <a:off x="10941844" y="3350419"/>
              <a:ext cx="742950" cy="68341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線コネクタ 583"/>
            <p:cNvCxnSpPr/>
            <p:nvPr/>
          </p:nvCxnSpPr>
          <p:spPr>
            <a:xfrm>
              <a:off x="10131425" y="3771900"/>
              <a:ext cx="819944" cy="1666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54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直線コネクタ 99"/>
          <p:cNvCxnSpPr/>
          <p:nvPr/>
        </p:nvCxnSpPr>
        <p:spPr>
          <a:xfrm>
            <a:off x="7861465" y="2318076"/>
            <a:ext cx="1290213" cy="350083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/>
          <p:cNvCxnSpPr/>
          <p:nvPr/>
        </p:nvCxnSpPr>
        <p:spPr>
          <a:xfrm>
            <a:off x="8395855" y="2320763"/>
            <a:ext cx="1289223" cy="349814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81" y="365126"/>
            <a:ext cx="10757519" cy="733270"/>
          </a:xfrm>
        </p:spPr>
        <p:txBody>
          <a:bodyPr/>
          <a:lstStyle/>
          <a:p>
            <a:r>
              <a:rPr kumimoji="1" lang="en-US" altLang="ja-JP" dirty="0" smtClean="0"/>
              <a:t>Support Vector Machine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3581" y="1343722"/>
            <a:ext cx="5753719" cy="55142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特徴空間が超平面（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次元なら直線）で分離可能なとき・・・</a:t>
            </a:r>
            <a:endParaRPr lang="en-US" altLang="ja-JP" sz="24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超平面と最も近いデータ点との距離が最大となるような超平面を選択する</a:t>
            </a:r>
            <a:endParaRPr lang="en-US" altLang="ja-JP" sz="24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 smtClean="0"/>
              <a:t>これをマージン最大化という</a:t>
            </a:r>
            <a:endParaRPr lang="en-US" altLang="ja-JP" sz="20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 smtClean="0"/>
              <a:t>最近傍点をサポートベクトルという</a:t>
            </a:r>
            <a:endParaRPr lang="en-US" altLang="ja-JP" sz="20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超平面の方程式だけを記録すればよいのでメモリ消費が少ない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/>
              <a:t>※</a:t>
            </a:r>
            <a:r>
              <a:rPr lang="ja-JP" altLang="en-US" sz="2000" dirty="0" smtClean="0"/>
              <a:t>線形分離不可能な場合 </a:t>
            </a:r>
            <a:endParaRPr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sym typeface="Wingdings" panose="05000000000000000000" pitchFamily="2" charset="2"/>
              </a:rPr>
              <a:t>ソフトマージン</a:t>
            </a:r>
            <a:r>
              <a:rPr lang="en-US" altLang="ja-JP" sz="2000" dirty="0" smtClean="0">
                <a:sym typeface="Wingdings" panose="05000000000000000000" pitchFamily="2" charset="2"/>
              </a:rPr>
              <a:t>SVM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sym typeface="Wingdings" panose="05000000000000000000" pitchFamily="2" charset="2"/>
              </a:rPr>
              <a:t>カーネルトリック</a:t>
            </a:r>
            <a:endParaRPr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詳細</a:t>
            </a:r>
            <a:r>
              <a:rPr lang="ja-JP" altLang="en-US" sz="2000" dirty="0" smtClean="0"/>
              <a:t>はパターン認識の講義へ</a:t>
            </a:r>
            <a:endParaRPr lang="en-US" altLang="ja-JP" sz="20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ja-JP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ja-JP" sz="2400" dirty="0" smtClean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7054060" y="2017383"/>
            <a:ext cx="3864078" cy="3863083"/>
            <a:chOff x="7551174" y="1982912"/>
            <a:chExt cx="3864078" cy="3863083"/>
          </a:xfrm>
        </p:grpSpPr>
        <p:cxnSp>
          <p:nvCxnSpPr>
            <p:cNvPr id="12" name="直線矢印コネクタ 11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円/楕円 13"/>
          <p:cNvSpPr/>
          <p:nvPr/>
        </p:nvSpPr>
        <p:spPr>
          <a:xfrm rot="973546">
            <a:off x="7455450" y="39236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 rot="973546">
            <a:off x="7594036" y="41760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 rot="973546">
            <a:off x="7446168" y="45703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 rot="973546">
            <a:off x="7291237" y="33723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7429822" y="36246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7143369" y="37666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7281955" y="40189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531470" y="33892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7670056" y="36415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7859288" y="39020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7997874" y="41544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094989" y="328975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07125" y="467685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7711420" y="42963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7850006" y="45486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099521" y="39189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238107" y="41713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7935308" y="33676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8073893" y="36199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067737">
            <a:off x="9696689" y="42007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067737">
            <a:off x="9420116" y="41207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 rot="9067737">
            <a:off x="9690011" y="47419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9521809" y="38176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9245236" y="37376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9515131" y="43589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9238559" y="42789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196451" y="50148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9919879" y="49348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021571" y="46318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9744999" y="45518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014894" y="51730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9738321" y="50931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9420250" y="50432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9745132" y="54743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8535110" y="27655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6181547">
            <a:off x="8830767" y="22068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6181547">
            <a:off x="9229207" y="25733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6181547">
            <a:off x="8984981" y="27257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8827298" y="24476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0528" y="23785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526302" y="25310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9368619" y="22529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124393" y="24054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767059" y="26193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9522833" y="27718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9273334" y="29753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9029108" y="31277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749596" y="39254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9427548" y="34942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8871425" y="28496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269865" y="32161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9025639" y="33685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9811186" y="30213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566960" y="31738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9067737">
            <a:off x="10342498" y="38113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9067737">
            <a:off x="10065925" y="37313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9067737">
            <a:off x="10335820" y="43526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9067737">
            <a:off x="10059248" y="4272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9067737">
            <a:off x="10167618" y="34282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9891045" y="33482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160940" y="39695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9884368" y="38895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667380" y="42424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390808" y="41624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9891179" y="42708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6181547">
            <a:off x="10317583" y="29523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6181547">
            <a:off x="10073357" y="31048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6181547">
            <a:off x="9749270" y="35628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7" name="直線コネクタ 96"/>
          <p:cNvCxnSpPr/>
          <p:nvPr/>
        </p:nvCxnSpPr>
        <p:spPr>
          <a:xfrm>
            <a:off x="8122722" y="2303308"/>
            <a:ext cx="1291279" cy="3503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/>
          <p:cNvCxnSpPr/>
          <p:nvPr/>
        </p:nvCxnSpPr>
        <p:spPr>
          <a:xfrm flipV="1">
            <a:off x="8517730" y="3262313"/>
            <a:ext cx="228601" cy="83346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/>
          <p:cNvSpPr/>
          <p:nvPr/>
        </p:nvSpPr>
        <p:spPr>
          <a:xfrm>
            <a:off x="8446039" y="3015734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d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7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3615" y="836675"/>
            <a:ext cx="4634635" cy="733270"/>
          </a:xfrm>
        </p:spPr>
        <p:txBody>
          <a:bodyPr/>
          <a:lstStyle/>
          <a:p>
            <a:r>
              <a:rPr kumimoji="1" lang="ja-JP" altLang="en-US" dirty="0" smtClean="0"/>
              <a:t>識別器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3615" y="1986721"/>
            <a:ext cx="5910985" cy="3842579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識別器 </a:t>
            </a:r>
            <a:r>
              <a:rPr lang="en-US" altLang="ja-JP" dirty="0" smtClean="0"/>
              <a:t>: </a:t>
            </a:r>
            <a:r>
              <a:rPr lang="ja-JP" altLang="en-US" dirty="0" smtClean="0"/>
              <a:t>教師データに基づき特徴空間を分割することで，未知データへのラベル付けを行なう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特に</a:t>
            </a:r>
            <a:r>
              <a:rPr kumimoji="1" lang="ja-JP" altLang="en-US" dirty="0" smtClean="0"/>
              <a:t>有名な下の識別器を紹介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K Nearest Neighbor</a:t>
            </a:r>
          </a:p>
          <a:p>
            <a:pPr lvl="1"/>
            <a:r>
              <a:rPr lang="en-US" altLang="ja-JP" dirty="0" smtClean="0"/>
              <a:t>Random Forests</a:t>
            </a:r>
          </a:p>
          <a:p>
            <a:pPr lvl="1"/>
            <a:r>
              <a:rPr kumimoji="1" lang="en-US" altLang="ja-JP" dirty="0" smtClean="0"/>
              <a:t>Support Vector Machine </a:t>
            </a:r>
            <a:endParaRPr kumimoji="1" lang="ja-JP" altLang="en-US" dirty="0"/>
          </a:p>
        </p:txBody>
      </p:sp>
      <p:pic>
        <p:nvPicPr>
          <p:cNvPr id="80" name="図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6" y="3733800"/>
            <a:ext cx="2533650" cy="2533650"/>
          </a:xfrm>
          <a:prstGeom prst="rect">
            <a:avLst/>
          </a:prstGeom>
        </p:spPr>
      </p:pic>
      <p:pic>
        <p:nvPicPr>
          <p:cNvPr id="254" name="図 2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1" y="764112"/>
            <a:ext cx="5276849" cy="2569638"/>
          </a:xfrm>
          <a:prstGeom prst="rect">
            <a:avLst/>
          </a:prstGeom>
        </p:spPr>
      </p:pic>
      <p:pic>
        <p:nvPicPr>
          <p:cNvPr id="347" name="図 3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093" y="3790950"/>
            <a:ext cx="2492906" cy="2496452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56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462643"/>
            <a:ext cx="5223782" cy="726621"/>
          </a:xfrm>
        </p:spPr>
        <p:txBody>
          <a:bodyPr>
            <a:normAutofit/>
          </a:bodyPr>
          <a:lstStyle/>
          <a:p>
            <a:pPr algn="l"/>
            <a:r>
              <a:rPr kumimoji="1" lang="en-US" altLang="ja-JP" sz="3200" b="1" dirty="0" smtClean="0"/>
              <a:t>Classification (</a:t>
            </a:r>
            <a:r>
              <a:rPr lang="ja-JP" altLang="en-US" sz="3200" b="1" dirty="0"/>
              <a:t>識別</a:t>
            </a:r>
            <a:r>
              <a:rPr kumimoji="1" lang="en-US" altLang="ja-JP" sz="3200" b="1" dirty="0" smtClean="0"/>
              <a:t>)</a:t>
            </a:r>
            <a:endParaRPr kumimoji="1"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329293" y="1528083"/>
                <a:ext cx="5338082" cy="178661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Bef>
                    <a:spcPts val="1200"/>
                  </a:spcBef>
                </a:pPr>
                <a:r>
                  <a:rPr kumimoji="1" lang="en-US" altLang="ja-JP" dirty="0" smtClean="0"/>
                  <a:t>N</a:t>
                </a:r>
                <a:r>
                  <a:rPr kumimoji="1" lang="ja-JP" altLang="en-US" dirty="0" smtClean="0"/>
                  <a:t>個の教師データ 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 smtClean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ja-JP" altLang="en-US" dirty="0" smtClean="0"/>
                  <a:t> </a:t>
                </a:r>
                <a:r>
                  <a:rPr lang="en-US" altLang="ja-JP" dirty="0" smtClean="0"/>
                  <a:t>: </a:t>
                </a:r>
                <a:r>
                  <a:rPr lang="ja-JP" altLang="en-US" dirty="0" smtClean="0"/>
                  <a:t>クラスのラベル</a:t>
                </a:r>
                <a:endParaRPr lang="en-US" altLang="ja-JP" dirty="0" smtClean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ja-JP" dirty="0" smtClean="0"/>
                  <a:t>          : </a:t>
                </a:r>
                <a:r>
                  <a:rPr lang="ja-JP" altLang="en-US" dirty="0" smtClean="0"/>
                  <a:t>特徴ベクトル</a:t>
                </a:r>
                <a:endParaRPr lang="en-US" altLang="ja-JP" sz="300" dirty="0"/>
              </a:p>
              <a:p>
                <a:pPr>
                  <a:spcBef>
                    <a:spcPts val="1200"/>
                  </a:spcBef>
                </a:pPr>
                <a:r>
                  <a:rPr lang="ja-JP" altLang="en-US" dirty="0" smtClean="0"/>
                  <a:t>新たに観測した</a:t>
                </a:r>
                <a14:m>
                  <m:oMath xmlns:m="http://schemas.openxmlformats.org/officeDocument/2006/math">
                    <m:r>
                      <a:rPr lang="en-US" altLang="ja-JP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ja-JP" altLang="en-US" dirty="0" smtClean="0"/>
                  <a:t>にラベル付け！</a:t>
                </a:r>
                <a:endParaRPr lang="en-US" altLang="ja-JP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9293" y="1528083"/>
                <a:ext cx="5338082" cy="1786617"/>
              </a:xfrm>
              <a:blipFill rotWithShape="0">
                <a:blip r:embed="rId2"/>
                <a:stretch>
                  <a:fillRect l="-1712" t="-6485" b="-64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1"/>
          <p:cNvSpPr txBox="1">
            <a:spLocks/>
          </p:cNvSpPr>
          <p:nvPr/>
        </p:nvSpPr>
        <p:spPr>
          <a:xfrm>
            <a:off x="5943600" y="462643"/>
            <a:ext cx="5972175" cy="726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l"/>
            <a:r>
              <a:rPr lang="en-US" altLang="ja-JP" sz="3200" b="1" dirty="0" smtClean="0"/>
              <a:t>Regression (</a:t>
            </a:r>
            <a:r>
              <a:rPr lang="ja-JP" altLang="en-US" sz="3200" b="1" dirty="0" smtClean="0"/>
              <a:t>回帰</a:t>
            </a:r>
            <a:r>
              <a:rPr lang="en-US" altLang="ja-JP" sz="3200" b="1" dirty="0" smtClean="0"/>
              <a:t>)</a:t>
            </a:r>
            <a:endParaRPr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/>
              <p:cNvSpPr txBox="1">
                <a:spLocks/>
              </p:cNvSpPr>
              <p:nvPr/>
            </p:nvSpPr>
            <p:spPr>
              <a:xfrm>
                <a:off x="5927224" y="1528083"/>
                <a:ext cx="6102851" cy="17866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200"/>
                  </a:spcBef>
                </a:pPr>
                <a:r>
                  <a:rPr lang="en-US" altLang="ja-JP" dirty="0" smtClean="0"/>
                  <a:t>N</a:t>
                </a:r>
                <a:r>
                  <a:rPr lang="ja-JP" altLang="en-US" dirty="0"/>
                  <a:t>個の教師データ </a:t>
                </a:r>
                <a14:m>
                  <m:oMath xmlns:m="http://schemas.openxmlformats.org/officeDocument/2006/math">
                    <m:r>
                      <a:rPr lang="en-US" altLang="ja-JP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ja-JP" altLang="en-US" dirty="0"/>
                  <a:t> </a:t>
                </a:r>
                <a:r>
                  <a:rPr lang="ja-JP" altLang="en-US" dirty="0" smtClean="0"/>
                  <a:t> </a:t>
                </a:r>
                <a:r>
                  <a:rPr lang="en-US" altLang="ja-JP" dirty="0" smtClean="0"/>
                  <a:t>:</a:t>
                </a:r>
                <a:r>
                  <a:rPr lang="ja-JP" altLang="en-US" dirty="0"/>
                  <a:t> </a:t>
                </a:r>
                <a:r>
                  <a:rPr lang="ja-JP" altLang="en-US" dirty="0" smtClean="0"/>
                  <a:t>出力値　　　 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目的変数</a:t>
                </a:r>
                <a:r>
                  <a:rPr lang="en-US" altLang="ja-JP" dirty="0" smtClean="0"/>
                  <a:t>)</a:t>
                </a:r>
                <a:endParaRPr lang="en-US" altLang="ja-JP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ja-JP" dirty="0" smtClean="0"/>
                  <a:t>:</a:t>
                </a:r>
                <a:r>
                  <a:rPr lang="ja-JP" altLang="en-US" dirty="0"/>
                  <a:t> </a:t>
                </a:r>
                <a:r>
                  <a:rPr lang="ja-JP" altLang="en-US" dirty="0" smtClean="0"/>
                  <a:t>特徴ベクトル 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説明変数</a:t>
                </a:r>
                <a:r>
                  <a:rPr lang="en-US" altLang="ja-JP" dirty="0" smtClean="0"/>
                  <a:t>)</a:t>
                </a:r>
                <a:endParaRPr lang="en-US" altLang="ja-JP" sz="300" dirty="0"/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ja-JP" b="1" i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altLang="ja-JP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lang="ja-JP" altLang="en-US" dirty="0" smtClean="0"/>
                  <a:t>をよく説明する関数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ja-JP" altLang="en-US" dirty="0" smtClean="0"/>
                  <a:t>を見つける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224" y="1528083"/>
                <a:ext cx="6102851" cy="1786617"/>
              </a:xfrm>
              <a:prstGeom prst="rect">
                <a:avLst/>
              </a:prstGeom>
              <a:blipFill rotWithShape="0">
                <a:blip r:embed="rId3"/>
                <a:stretch>
                  <a:fillRect l="-1299" t="-4437" r="-899" b="-75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712107" y="6043839"/>
            <a:ext cx="31623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712107" y="3748314"/>
            <a:ext cx="0" cy="22955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円/楕円 11"/>
          <p:cNvSpPr/>
          <p:nvPr/>
        </p:nvSpPr>
        <p:spPr>
          <a:xfrm>
            <a:off x="1658257" y="487861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981982" y="551678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1112157" y="566918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1251856" y="5443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1342342" y="563267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1704291" y="533263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1440766" y="5062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1480449" y="527707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1740803" y="511832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367741" y="472621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>
            <a:off x="973245" y="482146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1075644" y="5062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>
            <a:off x="1161367" y="4892901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1628088" y="4255519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>
            <a:off x="1813828" y="4470626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950349" y="4736531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>
            <a:off x="1477278" y="4526983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877324" y="5111182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>
            <a:off x="2155147" y="4874646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2398023" y="431028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2715069" y="423011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2816678" y="445951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2896481" y="43023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213527" y="422218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/>
          <p:nvPr/>
        </p:nvSpPr>
        <p:spPr>
          <a:xfrm>
            <a:off x="3315136" y="445157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>
            <a:off x="2659169" y="454047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>
            <a:off x="2976215" y="44603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>
            <a:off x="3077824" y="468970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>
            <a:off x="3017477" y="455952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>
            <a:off x="3097280" y="440236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>
            <a:off x="3177014" y="456032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>
            <a:off x="3332176" y="429718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>
            <a:off x="3411979" y="414003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>
            <a:off x="3491713" y="429798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3024186" y="404080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>
            <a:off x="3103989" y="38836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>
            <a:off x="3183723" y="40416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>
            <a:off x="2408136" y="518520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>
            <a:off x="2584116" y="499608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2663919" y="483892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2743653" y="499688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>
            <a:off x="2782270" y="5558064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>
            <a:off x="2818782" y="534375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2955303" y="5336607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3151948" y="5365183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>
            <a:off x="3073995" y="513241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>
            <a:off x="3210516" y="512527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>
            <a:off x="3198107" y="496066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>
            <a:off x="3329446" y="472422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/>
        </p:nvSpPr>
        <p:spPr>
          <a:xfrm>
            <a:off x="3465967" y="471708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>
            <a:off x="3375950" y="538800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>
            <a:off x="3512471" y="538086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>
            <a:off x="3365959" y="5157222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>
            <a:off x="3402471" y="494290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>
            <a:off x="3653457" y="4954220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>
            <a:off x="3012727" y="560826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>
            <a:off x="3149248" y="560112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3345893" y="562970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>
            <a:off x="1959204" y="5596163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>
            <a:off x="1995716" y="5381850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52218" y="354051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k=4, d=2</a:t>
            </a:r>
            <a:endParaRPr lang="ja-JP" altLang="en-US" dirty="0"/>
          </a:p>
        </p:txBody>
      </p:sp>
      <p:grpSp>
        <p:nvGrpSpPr>
          <p:cNvPr id="82" name="グループ化 81"/>
          <p:cNvGrpSpPr/>
          <p:nvPr/>
        </p:nvGrpSpPr>
        <p:grpSpPr>
          <a:xfrm>
            <a:off x="808541" y="3748314"/>
            <a:ext cx="3006030" cy="2262981"/>
            <a:chOff x="953684" y="4038600"/>
            <a:chExt cx="3006030" cy="2262981"/>
          </a:xfrm>
        </p:grpSpPr>
        <p:cxnSp>
          <p:nvCxnSpPr>
            <p:cNvPr id="75" name="直線コネクタ 74"/>
            <p:cNvCxnSpPr/>
            <p:nvPr/>
          </p:nvCxnSpPr>
          <p:spPr>
            <a:xfrm flipH="1">
              <a:off x="2300290" y="4038600"/>
              <a:ext cx="289404" cy="2262981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 flipH="1">
              <a:off x="2371718" y="4607325"/>
              <a:ext cx="1587996" cy="1236262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/>
            <p:cNvCxnSpPr/>
            <p:nvPr/>
          </p:nvCxnSpPr>
          <p:spPr>
            <a:xfrm flipH="1">
              <a:off x="953684" y="5309792"/>
              <a:ext cx="1480875" cy="1418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直線矢印コネクタ 82"/>
          <p:cNvCxnSpPr/>
          <p:nvPr/>
        </p:nvCxnSpPr>
        <p:spPr>
          <a:xfrm>
            <a:off x="7268828" y="6043839"/>
            <a:ext cx="31623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 flipV="1">
            <a:off x="7268828" y="3748314"/>
            <a:ext cx="0" cy="22955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/>
          <p:cNvSpPr/>
          <p:nvPr/>
        </p:nvSpPr>
        <p:spPr>
          <a:xfrm>
            <a:off x="7737539" y="354051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k=2, d=1</a:t>
            </a:r>
            <a:endParaRPr lang="ja-JP" altLang="en-US" dirty="0"/>
          </a:p>
        </p:txBody>
      </p:sp>
      <p:sp>
        <p:nvSpPr>
          <p:cNvPr id="86" name="円/楕円 85"/>
          <p:cNvSpPr/>
          <p:nvPr/>
        </p:nvSpPr>
        <p:spPr>
          <a:xfrm>
            <a:off x="7661502" y="506768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>
            <a:off x="7388030" y="544614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>
            <a:off x="7393646" y="512130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>
            <a:off x="7554729" y="506673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>
            <a:off x="7760334" y="497545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>
            <a:off x="7949675" y="527469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>
            <a:off x="7824613" y="54324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7846693" y="515999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8191591" y="531993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>
            <a:off x="8318130" y="519373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>
            <a:off x="8565823" y="526675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>
            <a:off x="8565823" y="491115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>
            <a:off x="8740441" y="47139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8740440" y="480678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/>
        </p:nvSpPr>
        <p:spPr>
          <a:xfrm>
            <a:off x="8613446" y="499241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8928246" y="420596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8801251" y="448447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8701874" y="453610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/>
        </p:nvSpPr>
        <p:spPr>
          <a:xfrm>
            <a:off x="8574879" y="48146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/>
        </p:nvSpPr>
        <p:spPr>
          <a:xfrm>
            <a:off x="8722510" y="430508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円/楕円 106"/>
          <p:cNvSpPr/>
          <p:nvPr/>
        </p:nvSpPr>
        <p:spPr>
          <a:xfrm>
            <a:off x="8595515" y="458359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/>
        </p:nvSpPr>
        <p:spPr>
          <a:xfrm>
            <a:off x="9524867" y="463652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/>
          <p:cNvSpPr/>
          <p:nvPr/>
        </p:nvSpPr>
        <p:spPr>
          <a:xfrm>
            <a:off x="9768189" y="46000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円/楕円 109"/>
          <p:cNvSpPr/>
          <p:nvPr/>
        </p:nvSpPr>
        <p:spPr>
          <a:xfrm>
            <a:off x="9768188" y="469287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円/楕円 110"/>
          <p:cNvSpPr/>
          <p:nvPr/>
        </p:nvSpPr>
        <p:spPr>
          <a:xfrm>
            <a:off x="9602627" y="47007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111"/>
          <p:cNvSpPr/>
          <p:nvPr/>
        </p:nvSpPr>
        <p:spPr>
          <a:xfrm>
            <a:off x="9519323" y="445792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/>
          <p:nvPr/>
        </p:nvSpPr>
        <p:spPr>
          <a:xfrm>
            <a:off x="9529602" y="417654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円/楕円 113"/>
          <p:cNvSpPr/>
          <p:nvPr/>
        </p:nvSpPr>
        <p:spPr>
          <a:xfrm>
            <a:off x="9529601" y="42694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円/楕円 114"/>
          <p:cNvSpPr/>
          <p:nvPr/>
        </p:nvSpPr>
        <p:spPr>
          <a:xfrm>
            <a:off x="9364040" y="427724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円/楕円 115"/>
          <p:cNvSpPr/>
          <p:nvPr/>
        </p:nvSpPr>
        <p:spPr>
          <a:xfrm>
            <a:off x="9700245" y="45436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円/楕円 116"/>
          <p:cNvSpPr/>
          <p:nvPr/>
        </p:nvSpPr>
        <p:spPr>
          <a:xfrm>
            <a:off x="9639139" y="43760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円/楕円 117"/>
          <p:cNvSpPr/>
          <p:nvPr/>
        </p:nvSpPr>
        <p:spPr>
          <a:xfrm>
            <a:off x="9143046" y="40670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円/楕円 118"/>
          <p:cNvSpPr/>
          <p:nvPr/>
        </p:nvSpPr>
        <p:spPr>
          <a:xfrm>
            <a:off x="9246457" y="382213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円/楕円 119"/>
          <p:cNvSpPr/>
          <p:nvPr/>
        </p:nvSpPr>
        <p:spPr>
          <a:xfrm>
            <a:off x="9446298" y="400085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円/楕円 120"/>
          <p:cNvSpPr/>
          <p:nvPr/>
        </p:nvSpPr>
        <p:spPr>
          <a:xfrm>
            <a:off x="9080895" y="392283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円/楕円 121"/>
          <p:cNvSpPr/>
          <p:nvPr/>
        </p:nvSpPr>
        <p:spPr>
          <a:xfrm>
            <a:off x="9321416" y="395667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円/楕円 122"/>
          <p:cNvSpPr/>
          <p:nvPr/>
        </p:nvSpPr>
        <p:spPr>
          <a:xfrm>
            <a:off x="9964448" y="551877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9958904" y="534018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9969183" y="505879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円/楕円 125"/>
          <p:cNvSpPr/>
          <p:nvPr/>
        </p:nvSpPr>
        <p:spPr>
          <a:xfrm>
            <a:off x="9969182" y="515166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円/楕円 126"/>
          <p:cNvSpPr/>
          <p:nvPr/>
        </p:nvSpPr>
        <p:spPr>
          <a:xfrm>
            <a:off x="9885879" y="488311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円/楕円 127"/>
          <p:cNvSpPr/>
          <p:nvPr/>
        </p:nvSpPr>
        <p:spPr>
          <a:xfrm>
            <a:off x="9726941" y="516436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円/楕円 128"/>
          <p:cNvSpPr/>
          <p:nvPr/>
        </p:nvSpPr>
        <p:spPr>
          <a:xfrm>
            <a:off x="9789385" y="499384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/>
          <p:cNvSpPr/>
          <p:nvPr/>
        </p:nvSpPr>
        <p:spPr>
          <a:xfrm>
            <a:off x="9731675" y="47972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/>
          <p:cNvSpPr/>
          <p:nvPr/>
        </p:nvSpPr>
        <p:spPr>
          <a:xfrm>
            <a:off x="10164370" y="568532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円/楕円 131"/>
          <p:cNvSpPr/>
          <p:nvPr/>
        </p:nvSpPr>
        <p:spPr>
          <a:xfrm>
            <a:off x="10291886" y="561884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/楕円 132"/>
          <p:cNvSpPr/>
          <p:nvPr/>
        </p:nvSpPr>
        <p:spPr>
          <a:xfrm>
            <a:off x="10109801" y="552810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円/楕円 133"/>
          <p:cNvSpPr/>
          <p:nvPr/>
        </p:nvSpPr>
        <p:spPr>
          <a:xfrm>
            <a:off x="10375675" y="573433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円/楕円 134"/>
          <p:cNvSpPr/>
          <p:nvPr/>
        </p:nvSpPr>
        <p:spPr>
          <a:xfrm>
            <a:off x="10385953" y="554582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/>
          <p:cNvSpPr/>
          <p:nvPr/>
        </p:nvSpPr>
        <p:spPr>
          <a:xfrm>
            <a:off x="10206156" y="53880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フリーフォーム 136"/>
          <p:cNvSpPr/>
          <p:nvPr/>
        </p:nvSpPr>
        <p:spPr>
          <a:xfrm>
            <a:off x="7331693" y="3956677"/>
            <a:ext cx="2905702" cy="1680446"/>
          </a:xfrm>
          <a:custGeom>
            <a:avLst/>
            <a:gdLst>
              <a:gd name="connsiteX0" fmla="*/ 0 w 1876425"/>
              <a:gd name="connsiteY0" fmla="*/ 1023642 h 1081269"/>
              <a:gd name="connsiteX1" fmla="*/ 195263 w 1876425"/>
              <a:gd name="connsiteY1" fmla="*/ 685505 h 1081269"/>
              <a:gd name="connsiteX2" fmla="*/ 464344 w 1876425"/>
              <a:gd name="connsiteY2" fmla="*/ 935536 h 1081269"/>
              <a:gd name="connsiteX3" fmla="*/ 740569 w 1876425"/>
              <a:gd name="connsiteY3" fmla="*/ 797424 h 1081269"/>
              <a:gd name="connsiteX4" fmla="*/ 1033463 w 1876425"/>
              <a:gd name="connsiteY4" fmla="*/ 183061 h 1081269"/>
              <a:gd name="connsiteX5" fmla="*/ 1254919 w 1876425"/>
              <a:gd name="connsiteY5" fmla="*/ 2086 h 1081269"/>
              <a:gd name="connsiteX6" fmla="*/ 1471613 w 1876425"/>
              <a:gd name="connsiteY6" fmla="*/ 271167 h 1081269"/>
              <a:gd name="connsiteX7" fmla="*/ 1704975 w 1876425"/>
              <a:gd name="connsiteY7" fmla="*/ 949824 h 1081269"/>
              <a:gd name="connsiteX8" fmla="*/ 1876425 w 1876425"/>
              <a:gd name="connsiteY8" fmla="*/ 1080792 h 108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6425" h="1081269">
                <a:moveTo>
                  <a:pt x="0" y="1023642"/>
                </a:moveTo>
                <a:cubicBezTo>
                  <a:pt x="58936" y="861915"/>
                  <a:pt x="117872" y="700189"/>
                  <a:pt x="195263" y="685505"/>
                </a:cubicBezTo>
                <a:cubicBezTo>
                  <a:pt x="272654" y="670821"/>
                  <a:pt x="373460" y="916883"/>
                  <a:pt x="464344" y="935536"/>
                </a:cubicBezTo>
                <a:cubicBezTo>
                  <a:pt x="555228" y="954189"/>
                  <a:pt x="645716" y="922837"/>
                  <a:pt x="740569" y="797424"/>
                </a:cubicBezTo>
                <a:cubicBezTo>
                  <a:pt x="835422" y="672011"/>
                  <a:pt x="947738" y="315617"/>
                  <a:pt x="1033463" y="183061"/>
                </a:cubicBezTo>
                <a:cubicBezTo>
                  <a:pt x="1119188" y="50505"/>
                  <a:pt x="1181894" y="-12598"/>
                  <a:pt x="1254919" y="2086"/>
                </a:cubicBezTo>
                <a:cubicBezTo>
                  <a:pt x="1327944" y="16770"/>
                  <a:pt x="1396604" y="113211"/>
                  <a:pt x="1471613" y="271167"/>
                </a:cubicBezTo>
                <a:cubicBezTo>
                  <a:pt x="1546622" y="429123"/>
                  <a:pt x="1637506" y="814887"/>
                  <a:pt x="1704975" y="949824"/>
                </a:cubicBezTo>
                <a:cubicBezTo>
                  <a:pt x="1772444" y="1084761"/>
                  <a:pt x="1824434" y="1082776"/>
                  <a:pt x="1876425" y="1080792"/>
                </a:cubicBezTo>
              </a:path>
            </a:pathLst>
          </a:cu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正方形/長方形 137"/>
              <p:cNvSpPr/>
              <p:nvPr/>
            </p:nvSpPr>
            <p:spPr>
              <a:xfrm>
                <a:off x="9995443" y="6043839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38" name="正方形/長方形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443" y="6043839"/>
                <a:ext cx="38023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正方形/長方形 138"/>
              <p:cNvSpPr/>
              <p:nvPr/>
            </p:nvSpPr>
            <p:spPr>
              <a:xfrm>
                <a:off x="6932836" y="3692987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0" smtClean="0">
                          <a:latin typeface="Cambria Math" panose="02040503050406030204" pitchFamily="18" charset="0"/>
                        </a:rPr>
                        <m:t>𝐘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39" name="正方形/長方形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6" y="3692987"/>
                <a:ext cx="38023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正方形/長方形 139"/>
              <p:cNvSpPr/>
              <p:nvPr/>
            </p:nvSpPr>
            <p:spPr>
              <a:xfrm>
                <a:off x="791759" y="4200315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0" name="正方形/長方形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59" y="4200315"/>
                <a:ext cx="79861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正方形/長方形 140"/>
              <p:cNvSpPr/>
              <p:nvPr/>
            </p:nvSpPr>
            <p:spPr>
              <a:xfrm>
                <a:off x="3224973" y="3735457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1" name="正方形/長方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973" y="3735457"/>
                <a:ext cx="79861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3549767" y="5239851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767" y="5239851"/>
                <a:ext cx="798617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正方形/長方形 142"/>
              <p:cNvSpPr/>
              <p:nvPr/>
            </p:nvSpPr>
            <p:spPr>
              <a:xfrm>
                <a:off x="3499853" y="6101744"/>
                <a:ext cx="477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3" name="正方形/長方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853" y="6101744"/>
                <a:ext cx="47775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正方形/長方形 144"/>
              <p:cNvSpPr/>
              <p:nvPr/>
            </p:nvSpPr>
            <p:spPr>
              <a:xfrm>
                <a:off x="195085" y="3672630"/>
                <a:ext cx="483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5" name="正方形/長方形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85" y="3672630"/>
                <a:ext cx="483081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正方形/長方形 147"/>
              <p:cNvSpPr/>
              <p:nvPr/>
            </p:nvSpPr>
            <p:spPr>
              <a:xfrm>
                <a:off x="791759" y="5724237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8" name="正方形/長方形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59" y="5724237"/>
                <a:ext cx="798617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26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Miscs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7393" y="1102178"/>
            <a:ext cx="5614307" cy="7530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dirty="0" smtClean="0"/>
              <a:t>ある一つのクラスしか出現しないとき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エントロピーはゼロに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04988" y="2034856"/>
                <a:ext cx="22197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  <m:r>
                          <a:rPr lang="en-US" altLang="ja-JP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.0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8" y="2034856"/>
                <a:ext cx="22197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5769" t="-11628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グループ化 4"/>
          <p:cNvGrpSpPr/>
          <p:nvPr/>
        </p:nvGrpSpPr>
        <p:grpSpPr>
          <a:xfrm>
            <a:off x="906871" y="2670510"/>
            <a:ext cx="1416008" cy="935058"/>
            <a:chOff x="1351005" y="5534026"/>
            <a:chExt cx="1416008" cy="935058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1485900" y="5695950"/>
              <a:ext cx="139700" cy="7707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035088" y="6420984"/>
              <a:ext cx="139700" cy="457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1481665" y="3771057"/>
            <a:ext cx="266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solidFill>
                  <a:schemeClr val="tx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856591" y="3877545"/>
                <a:ext cx="151656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L</m:t>
                          </m:r>
                        </m:sub>
                      </m:sSub>
                      <m:r>
                        <a:rPr lang="en-US" altLang="ja-JP" sz="3200" b="0" i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=0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91" y="3877545"/>
                <a:ext cx="1516569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6116594" y="1102178"/>
                <a:ext cx="5855607" cy="33601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dirty="0" smtClean="0"/>
                  <a:t>全体の分布に偏りがあるとき、</a:t>
                </a:r>
                <a:endParaRPr lang="en-US" altLang="ja-JP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ja-JP" b="1" dirty="0" smtClean="0"/>
                  <a:t>Inverse category (label) frequency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dirty="0" smtClean="0"/>
                  <a:t>を利用する</a:t>
                </a:r>
                <a:endParaRPr lang="en-US" altLang="ja-JP" dirty="0" smtClean="0"/>
              </a:p>
              <a:p>
                <a:pPr marL="0" indent="0">
                  <a:buNone/>
                </a:pPr>
                <a:r>
                  <a:rPr lang="ja-JP" altLang="en-US" dirty="0"/>
                  <a:t>ノード</a:t>
                </a:r>
                <a:r>
                  <a:rPr lang="ja-JP" altLang="en-US" dirty="0" smtClean="0"/>
                  <a:t>において出現</a:t>
                </a:r>
                <a:r>
                  <a:rPr lang="ja-JP" altLang="en-US" dirty="0"/>
                  <a:t>確率を計算</a:t>
                </a:r>
                <a:r>
                  <a:rPr lang="ja-JP" altLang="en-US" dirty="0" smtClean="0"/>
                  <a:t>するとき以下の係数で重み付け</a:t>
                </a:r>
                <a:endParaRPr lang="en-US" altLang="ja-JP" dirty="0" smtClean="0"/>
              </a:p>
              <a:p>
                <a:pPr marL="0" indent="0">
                  <a:buNone/>
                </a:pPr>
                <a:endParaRPr lang="en-US" altLang="ja-JP" sz="1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b="0" i="1" dirty="0">
                          <a:latin typeface="Cambria Math" panose="02040503050406030204" pitchFamily="18" charset="0"/>
                        </a:rPr>
                        <m:t>クラ</m:t>
                      </m:r>
                      <m:r>
                        <a:rPr lang="ja-JP" altLang="en-US" b="0" i="1" dirty="0" smtClean="0">
                          <a:latin typeface="Cambria Math" panose="02040503050406030204" pitchFamily="18" charset="0"/>
                        </a:rPr>
                        <m:t>ス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</a:rPr>
                        <m:t>係数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4" y="1102178"/>
                <a:ext cx="5855607" cy="3360142"/>
              </a:xfrm>
              <a:prstGeom prst="rect">
                <a:avLst/>
              </a:prstGeom>
              <a:blipFill rotWithShape="0">
                <a:blip r:embed="rId5"/>
                <a:stretch>
                  <a:fillRect l="-1561" t="-2178" r="-7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6106886" y="4462320"/>
            <a:ext cx="5416868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学習データ全体において、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数の多いクラスと少ないクラスを均等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に扱える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[P]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記号は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が真のときのみ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1,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以外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を返す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スライド番号プレースホルダー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04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Miscs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12628" y="1666722"/>
            <a:ext cx="1978765" cy="4619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 smtClean="0"/>
              <a:t>4</a:t>
            </a:r>
            <a:r>
              <a:rPr lang="ja-JP" altLang="en-US" dirty="0" smtClean="0"/>
              <a:t>点の場合</a:t>
            </a:r>
            <a:endParaRPr kumimoji="1" lang="ja-JP" altLang="en-US" dirty="0"/>
          </a:p>
        </p:txBody>
      </p:sp>
      <p:sp>
        <p:nvSpPr>
          <p:cNvPr id="4" name="円/楕円 3"/>
          <p:cNvSpPr/>
          <p:nvPr/>
        </p:nvSpPr>
        <p:spPr>
          <a:xfrm>
            <a:off x="4537975" y="2017130"/>
            <a:ext cx="223037" cy="2230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8" name="円/楕円 7"/>
          <p:cNvSpPr/>
          <p:nvPr/>
        </p:nvSpPr>
        <p:spPr>
          <a:xfrm>
            <a:off x="4338955" y="1420309"/>
            <a:ext cx="199020" cy="199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9" name="円/楕円 8"/>
          <p:cNvSpPr/>
          <p:nvPr/>
        </p:nvSpPr>
        <p:spPr>
          <a:xfrm>
            <a:off x="4865800" y="1275712"/>
            <a:ext cx="199020" cy="1990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0" name="円/楕円 9"/>
          <p:cNvSpPr/>
          <p:nvPr/>
        </p:nvSpPr>
        <p:spPr>
          <a:xfrm>
            <a:off x="5475412" y="2017130"/>
            <a:ext cx="199020" cy="1990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1" name="円/楕円 10"/>
          <p:cNvSpPr/>
          <p:nvPr/>
        </p:nvSpPr>
        <p:spPr>
          <a:xfrm>
            <a:off x="7776475" y="2017130"/>
            <a:ext cx="223037" cy="2230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2" name="円/楕円 11"/>
          <p:cNvSpPr/>
          <p:nvPr/>
        </p:nvSpPr>
        <p:spPr>
          <a:xfrm>
            <a:off x="7577455" y="1420309"/>
            <a:ext cx="199020" cy="199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3" name="円/楕円 12"/>
          <p:cNvSpPr/>
          <p:nvPr/>
        </p:nvSpPr>
        <p:spPr>
          <a:xfrm>
            <a:off x="8104300" y="1275712"/>
            <a:ext cx="199020" cy="1990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4" name="円/楕円 13"/>
          <p:cNvSpPr/>
          <p:nvPr/>
        </p:nvSpPr>
        <p:spPr>
          <a:xfrm>
            <a:off x="8713912" y="2017130"/>
            <a:ext cx="199020" cy="1990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6" name="直線コネクタ 15"/>
          <p:cNvCxnSpPr/>
          <p:nvPr/>
        </p:nvCxnSpPr>
        <p:spPr>
          <a:xfrm>
            <a:off x="4649493" y="759152"/>
            <a:ext cx="385833" cy="1815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7251700" y="1666722"/>
            <a:ext cx="1462212" cy="695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503473" y="3456766"/>
            <a:ext cx="7958845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Hall = - 4 * 0.25 log 0.25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＝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0.602</a:t>
            </a:r>
          </a:p>
          <a:p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 to 2: 0.602 – 2/4(-2 * 0.5*log0.5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– 2/4(-2 * 0.5*log0.5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= 0.301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to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1: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0.602 –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3/4(-3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*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0.33333*log0.33333)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–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1/4(0)       =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0.244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35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2779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パターン認識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22779" y="1251082"/>
            <a:ext cx="8112760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8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922780" y="3139977"/>
            <a:ext cx="8575887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1) </a:t>
            </a:r>
            <a:r>
              <a:rPr lang="ja-JP" altLang="en-US" b="1" u="sng" dirty="0">
                <a:solidFill>
                  <a:schemeClr val="bg1">
                    <a:lumMod val="85000"/>
                  </a:schemeClr>
                </a:solidFill>
              </a:rPr>
              <a:t>クラス分類 </a:t>
            </a: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複数の入力データを既知のクラスに分類する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』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922779" y="4707468"/>
            <a:ext cx="822960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/>
              <a:t>2) </a:t>
            </a:r>
            <a:r>
              <a:rPr lang="ja-JP" altLang="en-US" b="1" u="sng" dirty="0"/>
              <a:t>クラスタリング </a:t>
            </a:r>
            <a:r>
              <a:rPr lang="en-US" altLang="ja-JP" b="1" u="sng" dirty="0"/>
              <a:t>Clustering</a:t>
            </a:r>
            <a:r>
              <a:rPr lang="en-US" altLang="ja-JP" dirty="0"/>
              <a:t> </a:t>
            </a:r>
          </a:p>
          <a:p>
            <a:pPr marL="0" indent="0">
              <a:buNone/>
            </a:pPr>
            <a:r>
              <a:rPr lang="en-US" altLang="ja-JP" dirty="0"/>
              <a:t>『</a:t>
            </a:r>
            <a:r>
              <a:rPr lang="ja-JP" altLang="en-US" dirty="0"/>
              <a:t>複数の入力データから未知の類似したグループを発見する</a:t>
            </a:r>
            <a:r>
              <a:rPr lang="en-US" altLang="ja-JP" dirty="0"/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281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8016" y="1175399"/>
            <a:ext cx="7691285" cy="5418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特徴抽出</a:t>
            </a:r>
            <a:r>
              <a:rPr lang="en-US" altLang="ja-JP" sz="2400" b="1" dirty="0"/>
              <a:t>: </a:t>
            </a:r>
            <a:r>
              <a:rPr lang="ja-JP" altLang="en-US" sz="2400" dirty="0"/>
              <a:t>画像からクラスを良く分離する特徴を抽出する</a:t>
            </a:r>
            <a:endParaRPr lang="en-US" altLang="ja-JP" sz="24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863787" y="278244"/>
            <a:ext cx="9538504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10080" y="2359661"/>
            <a:ext cx="464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領域が円に近い度合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1910080" y="3103881"/>
                <a:ext cx="2862770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800" i="1" dirty="0">
                          <a:latin typeface="Cambria Math"/>
                        </a:rPr>
                        <m:t>円形度</m:t>
                      </m:r>
                      <m:r>
                        <a:rPr lang="en-US" altLang="ja-JP" sz="280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080" y="3103881"/>
                <a:ext cx="2862770" cy="9743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23"/>
          <p:cNvSpPr/>
          <p:nvPr/>
        </p:nvSpPr>
        <p:spPr>
          <a:xfrm>
            <a:off x="4854697" y="3056375"/>
            <a:ext cx="2239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：領域の面積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4854696" y="3559295"/>
            <a:ext cx="2614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：領域の周囲長</a:t>
            </a:r>
          </a:p>
        </p:txBody>
      </p:sp>
      <p:sp>
        <p:nvSpPr>
          <p:cNvPr id="25" name="円/楕円 24"/>
          <p:cNvSpPr/>
          <p:nvPr/>
        </p:nvSpPr>
        <p:spPr>
          <a:xfrm>
            <a:off x="8426641" y="2038588"/>
            <a:ext cx="1173480" cy="1173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7" name="二等辺三角形 26"/>
          <p:cNvSpPr/>
          <p:nvPr/>
        </p:nvSpPr>
        <p:spPr>
          <a:xfrm>
            <a:off x="8381378" y="5183386"/>
            <a:ext cx="1264006" cy="1089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8520621" y="3704967"/>
            <a:ext cx="985520" cy="98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767161" y="241760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</a:p>
        </p:txBody>
      </p:sp>
      <p:sp>
        <p:nvSpPr>
          <p:cNvPr id="32" name="正方形/長方形 31"/>
          <p:cNvSpPr/>
          <p:nvPr/>
        </p:nvSpPr>
        <p:spPr>
          <a:xfrm>
            <a:off x="8574801" y="5516881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</a:t>
            </a:r>
            <a:endParaRPr lang="en-US" altLang="ja-JP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三角形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8574799" y="4066024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正方形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8380494" y="3237529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8210116" y="6289965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0.604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8237825" y="4738316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0.785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2315944" y="4680982"/>
            <a:ext cx="4102931" cy="1810266"/>
            <a:chOff x="791943" y="4782582"/>
            <a:chExt cx="4102931" cy="1810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791943" y="4925298"/>
                  <a:ext cx="2202847" cy="13849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※</a:t>
                  </a:r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周囲長</a:t>
                  </a:r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L</a:t>
                  </a:r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の円</a:t>
                  </a:r>
                  <a:endPara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endParaRPr lang="en-US" altLang="ja-JP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半径 </a:t>
                  </a:r>
                  <a14:m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面積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/4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520" t="-5286" r="-3390" b="-748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円/楕円 27"/>
            <p:cNvSpPr/>
            <p:nvPr/>
          </p:nvSpPr>
          <p:spPr>
            <a:xfrm>
              <a:off x="3084608" y="4782582"/>
              <a:ext cx="1810266" cy="18102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" name="直線コネクタ 9"/>
            <p:cNvCxnSpPr>
              <a:stCxn id="28" idx="6"/>
            </p:cNvCxnSpPr>
            <p:nvPr/>
          </p:nvCxnSpPr>
          <p:spPr>
            <a:xfrm flipH="1">
              <a:off x="3989741" y="5687715"/>
              <a:ext cx="905133" cy="0"/>
            </a:xfrm>
            <a:prstGeom prst="line">
              <a:avLst/>
            </a:prstGeom>
            <a:ln w="381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正方形/長方形 11"/>
                <p:cNvSpPr/>
                <p:nvPr/>
              </p:nvSpPr>
              <p:spPr>
                <a:xfrm>
                  <a:off x="3841817" y="5217686"/>
                  <a:ext cx="83824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altLang="ja-JP" sz="2000" i="1"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2" name="正方形/長方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902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8016" y="1175399"/>
            <a:ext cx="7691285" cy="5418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特徴抽出</a:t>
            </a:r>
            <a:r>
              <a:rPr lang="en-US" altLang="ja-JP" sz="2400" b="1" dirty="0"/>
              <a:t>: </a:t>
            </a:r>
            <a:r>
              <a:rPr lang="ja-JP" altLang="en-US" sz="2400" dirty="0"/>
              <a:t>画像からクラスを良く分離する特徴を抽出する</a:t>
            </a:r>
            <a:endParaRPr lang="en-US" altLang="ja-JP" sz="24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863786" y="278244"/>
            <a:ext cx="10078832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10080" y="2359661"/>
            <a:ext cx="464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領域が円に近い度合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1910080" y="3103881"/>
                <a:ext cx="2862770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800" i="1" dirty="0">
                          <a:latin typeface="Cambria Math"/>
                        </a:rPr>
                        <m:t>円形度</m:t>
                      </m:r>
                      <m:r>
                        <a:rPr lang="en-US" altLang="ja-JP" sz="280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080" y="3103881"/>
                <a:ext cx="2862770" cy="9743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23"/>
          <p:cNvSpPr/>
          <p:nvPr/>
        </p:nvSpPr>
        <p:spPr>
          <a:xfrm>
            <a:off x="4854697" y="3056375"/>
            <a:ext cx="2239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：領域の面積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4854696" y="3559295"/>
            <a:ext cx="2614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：領域の周囲長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2315944" y="4680982"/>
            <a:ext cx="4102931" cy="1810266"/>
            <a:chOff x="791943" y="4782582"/>
            <a:chExt cx="4102931" cy="1810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791943" y="4925298"/>
                  <a:ext cx="2202847" cy="13849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※</a:t>
                  </a:r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周囲長</a:t>
                  </a:r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L</a:t>
                  </a:r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の円</a:t>
                  </a:r>
                  <a:endPara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endParaRPr lang="en-US" altLang="ja-JP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半径 </a:t>
                  </a:r>
                  <a14:m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r>
                    <a: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面積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/4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520" t="-5286" r="-3390" b="-748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円/楕円 27"/>
            <p:cNvSpPr/>
            <p:nvPr/>
          </p:nvSpPr>
          <p:spPr>
            <a:xfrm>
              <a:off x="3084608" y="4782582"/>
              <a:ext cx="1810266" cy="18102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" name="直線コネクタ 9"/>
            <p:cNvCxnSpPr>
              <a:stCxn id="28" idx="6"/>
            </p:cNvCxnSpPr>
            <p:nvPr/>
          </p:nvCxnSpPr>
          <p:spPr>
            <a:xfrm flipH="1">
              <a:off x="3989741" y="5687715"/>
              <a:ext cx="905133" cy="0"/>
            </a:xfrm>
            <a:prstGeom prst="line">
              <a:avLst/>
            </a:prstGeom>
            <a:ln w="381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正方形/長方形 11"/>
                <p:cNvSpPr/>
                <p:nvPr/>
              </p:nvSpPr>
              <p:spPr>
                <a:xfrm>
                  <a:off x="3841817" y="5217686"/>
                  <a:ext cx="83824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altLang="ja-JP" sz="2000" i="1"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2" name="正方形/長方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7998701" y="251961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676" y="369529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7995891" y="490277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9248266" y="2624497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0.836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9248267" y="3984662"/>
            <a:ext cx="1055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0.519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9248267" y="5191084"/>
            <a:ext cx="1055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0.793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59</a:t>
            </a:fld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964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272658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- </a:t>
            </a:r>
            <a:r>
              <a:rPr kumimoji="1" lang="ja-JP" altLang="en-US" dirty="0" smtClean="0"/>
              <a:t>音声認識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606040" y="1849657"/>
            <a:ext cx="1854200" cy="57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dirty="0" smtClean="0"/>
              <a:t>iOS</a:t>
            </a:r>
            <a:endParaRPr kumimoji="1" lang="ja-JP" altLang="en-US" dirty="0"/>
          </a:p>
        </p:txBody>
      </p:sp>
      <p:pic>
        <p:nvPicPr>
          <p:cNvPr id="1026" name="Picture 2" descr="https://www.apple.com/ios/siri/images/icon_siri_2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15" y="2554473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3"/>
          <p:cNvSpPr txBox="1">
            <a:spLocks/>
          </p:cNvSpPr>
          <p:nvPr/>
        </p:nvSpPr>
        <p:spPr>
          <a:xfrm>
            <a:off x="3533140" y="4114803"/>
            <a:ext cx="838200" cy="380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©Apple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260604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siri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コンテンツ プレースホルダー 3"/>
          <p:cNvSpPr txBox="1">
            <a:spLocks/>
          </p:cNvSpPr>
          <p:nvPr/>
        </p:nvSpPr>
        <p:spPr>
          <a:xfrm>
            <a:off x="6730452" y="184965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Windows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62" y="2885718"/>
            <a:ext cx="3926380" cy="956761"/>
          </a:xfrm>
          <a:prstGeom prst="rect">
            <a:avLst/>
          </a:prstGeom>
        </p:spPr>
      </p:pic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8059420" y="3698243"/>
            <a:ext cx="1297940" cy="38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©Microsoft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コンテンツ プレースホルダー 3"/>
          <p:cNvSpPr txBox="1">
            <a:spLocks/>
          </p:cNvSpPr>
          <p:nvPr/>
        </p:nvSpPr>
        <p:spPr>
          <a:xfrm>
            <a:off x="685419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Dictation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5499153" y="4989117"/>
            <a:ext cx="5278438" cy="946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コントロールパネル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&gt;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音声認識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54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57594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– </a:t>
            </a:r>
            <a:r>
              <a:rPr kumimoji="1" lang="ja-JP" altLang="en-US" dirty="0" smtClean="0"/>
              <a:t>文字認識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32926" y="4311734"/>
            <a:ext cx="7477874" cy="1935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Windows IME pad</a:t>
            </a:r>
          </a:p>
          <a:p>
            <a:pPr marL="0" indent="0">
              <a:buNone/>
            </a:pPr>
            <a:r>
              <a:rPr lang="ja-JP" altLang="en-US" dirty="0" smtClean="0"/>
              <a:t>読めない漢字</a:t>
            </a:r>
            <a:r>
              <a:rPr lang="ja-JP" altLang="en-US" dirty="0"/>
              <a:t>の手書きにより検索</a:t>
            </a:r>
            <a:r>
              <a:rPr lang="ja-JP" altLang="en-US" dirty="0" smtClean="0"/>
              <a:t>を支援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80" y="1825169"/>
            <a:ext cx="4719320" cy="206470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13" y="1825520"/>
            <a:ext cx="2658848" cy="187906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79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118546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– </a:t>
            </a:r>
            <a:r>
              <a:rPr kumimoji="1" lang="ja-JP" altLang="en-US" dirty="0" smtClean="0"/>
              <a:t>その他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359272" y="4526014"/>
            <a:ext cx="3874061" cy="824919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ja-JP" altLang="en-US" sz="3200" dirty="0" smtClean="0"/>
              <a:t>指紋</a:t>
            </a:r>
            <a:r>
              <a:rPr kumimoji="1" lang="ja-JP" altLang="en-US" sz="3200" dirty="0" smtClean="0"/>
              <a:t>認証</a:t>
            </a:r>
            <a:endParaRPr kumimoji="1" lang="en-US" altLang="ja-JP" sz="3200" dirty="0" smtClean="0"/>
          </a:p>
        </p:txBody>
      </p:sp>
      <p:pic>
        <p:nvPicPr>
          <p:cNvPr id="2050" name="Picture 2" descr="http://upload.wikimedia.org/wikipedia/commons/thumb/9/95/Reading_Fingerprint.jpg/220px-Reading_Finger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5272" y="1860445"/>
            <a:ext cx="1920072" cy="15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コンテンツ プレースホルダー 3"/>
          <p:cNvSpPr txBox="1">
            <a:spLocks/>
          </p:cNvSpPr>
          <p:nvPr/>
        </p:nvSpPr>
        <p:spPr>
          <a:xfrm>
            <a:off x="4428005" y="4526014"/>
            <a:ext cx="2266307" cy="70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顔認識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7663583" y="4526014"/>
            <a:ext cx="2835084" cy="1132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姿勢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追跡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ジェスチャ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95" y="2040652"/>
            <a:ext cx="2910099" cy="1950790"/>
          </a:xfrm>
          <a:prstGeom prst="rect">
            <a:avLst/>
          </a:prstGeom>
        </p:spPr>
      </p:pic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7766369" y="4011496"/>
            <a:ext cx="5112765" cy="658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IEEE Trans. Cyber. Hubert Shum, et al.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55" y="1916493"/>
            <a:ext cx="2906006" cy="23429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84" y="1664576"/>
            <a:ext cx="2360436" cy="2551823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10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931714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399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12246</TotalTime>
  <Words>3369</Words>
  <Application>Microsoft Office PowerPoint</Application>
  <PresentationFormat>ワイド画面</PresentationFormat>
  <Paragraphs>952</Paragraphs>
  <Slides>59</Slides>
  <Notes>13</Notes>
  <HiddenSlides>6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59</vt:i4>
      </vt:variant>
    </vt:vector>
  </HeadingPairs>
  <TitlesOfParts>
    <vt:vector size="66" baseType="lpstr">
      <vt:lpstr>ＭＳ Ｐゴシック</vt:lpstr>
      <vt:lpstr>メイリオ</vt:lpstr>
      <vt:lpstr>Arial</vt:lpstr>
      <vt:lpstr>Calibri</vt:lpstr>
      <vt:lpstr>Cambria Math</vt:lpstr>
      <vt:lpstr>Wingdings</vt:lpstr>
      <vt:lpstr>Office テーマ</vt:lpstr>
      <vt:lpstr>ディジタルメディア処理2</vt:lpstr>
      <vt:lpstr>Contents</vt:lpstr>
      <vt:lpstr>Contents</vt:lpstr>
      <vt:lpstr>パターン認識</vt:lpstr>
      <vt:lpstr>パターン認識</vt:lpstr>
      <vt:lpstr>身近な応用例 - 音声認識</vt:lpstr>
      <vt:lpstr>身近な応用例 – 文字認識</vt:lpstr>
      <vt:lpstr>身近な応用例 – その他</vt:lpstr>
      <vt:lpstr>パターン認識</vt:lpstr>
      <vt:lpstr>PowerPoint プレゼンテーション</vt:lpstr>
      <vt:lpstr>PowerPoint プレゼンテーション</vt:lpstr>
      <vt:lpstr>パターン認識</vt:lpstr>
      <vt:lpstr>パターン認識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 : パターン認識とは</vt:lpstr>
      <vt:lpstr>識別器</vt:lpstr>
      <vt:lpstr>プロトタイプ法</vt:lpstr>
      <vt:lpstr>プロトタイプ法 と マハラノビス距離</vt:lpstr>
      <vt:lpstr>プロトタイプ法 と マハラノビス距離</vt:lpstr>
      <vt:lpstr>プロトタイプ法 と マハラノビス距離</vt:lpstr>
      <vt:lpstr>kNN(k-Nearest Neighbor法)</vt:lpstr>
      <vt:lpstr>kd-tree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Decision tree と Random forests</vt:lpstr>
      <vt:lpstr>決定木 (classification tree / decision tree)</vt:lpstr>
      <vt:lpstr>決定木 (classification tree / decision tree)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集団学習 (Ensemble learning)</vt:lpstr>
      <vt:lpstr>Support Vector Machine </vt:lpstr>
      <vt:lpstr>識別器</vt:lpstr>
      <vt:lpstr>Classification (識別)</vt:lpstr>
      <vt:lpstr>Miscs</vt:lpstr>
      <vt:lpstr>Miscs</vt:lpstr>
      <vt:lpstr>パターン認識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355</cp:revision>
  <cp:lastPrinted>2018-03-19T08:05:27Z</cp:lastPrinted>
  <dcterms:created xsi:type="dcterms:W3CDTF">2017-01-19T02:23:36Z</dcterms:created>
  <dcterms:modified xsi:type="dcterms:W3CDTF">2020-03-30T07:58:16Z</dcterms:modified>
</cp:coreProperties>
</file>